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0" r:id="rId4"/>
    <p:sldMasterId id="2147483702" r:id="rId5"/>
  </p:sldMasterIdLst>
  <p:notesMasterIdLst>
    <p:notesMasterId r:id="rId26"/>
  </p:notesMasterIdLst>
  <p:sldIdLst>
    <p:sldId id="2106" r:id="rId6"/>
    <p:sldId id="256" r:id="rId7"/>
    <p:sldId id="1482" r:id="rId8"/>
    <p:sldId id="1462" r:id="rId9"/>
    <p:sldId id="1503" r:id="rId10"/>
    <p:sldId id="1504" r:id="rId11"/>
    <p:sldId id="1516" r:id="rId12"/>
    <p:sldId id="1520" r:id="rId13"/>
    <p:sldId id="1486" r:id="rId14"/>
    <p:sldId id="328" r:id="rId15"/>
    <p:sldId id="2089" r:id="rId16"/>
    <p:sldId id="355" r:id="rId17"/>
    <p:sldId id="1798" r:id="rId18"/>
    <p:sldId id="1796" r:id="rId19"/>
    <p:sldId id="350" r:id="rId20"/>
    <p:sldId id="2088" r:id="rId21"/>
    <p:sldId id="360" r:id="rId22"/>
    <p:sldId id="351" r:id="rId23"/>
    <p:sldId id="2010" r:id="rId24"/>
    <p:sldId id="363" r:id="rId2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 autoAdjust="0"/>
    <p:restoredTop sz="94626" autoAdjust="0"/>
  </p:normalViewPr>
  <p:slideViewPr>
    <p:cSldViewPr snapToGrid="0">
      <p:cViewPr varScale="1">
        <p:scale>
          <a:sx n="113" d="100"/>
          <a:sy n="113" d="100"/>
        </p:scale>
        <p:origin x="192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829232-FD80-4F03-993F-373D5AE219FF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8D61BB3-1406-45E7-8FA2-4375AA60D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C49F7-3059-4B6A-A71B-5A08A18725D8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844BFC-7E34-4F9A-BE4E-D63106EAE922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752475" y="744538"/>
            <a:ext cx="10674350" cy="5349875"/>
            <a:chOff x="752858" y="744469"/>
            <a:chExt cx="10674117" cy="5349671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>
                <a:gd name="T0" fmla="*/ 2869239 w 10000"/>
                <a:gd name="T1" fmla="*/ 0 h 10000"/>
                <a:gd name="T2" fmla="*/ 3275013 w 10000"/>
                <a:gd name="T3" fmla="*/ 0 h 10000"/>
                <a:gd name="T4" fmla="*/ 3275013 w 10000"/>
                <a:gd name="T5" fmla="*/ 4408488 h 10000"/>
                <a:gd name="T6" fmla="*/ 0 w 10000"/>
                <a:gd name="T7" fmla="*/ 4408488 h 10000"/>
                <a:gd name="T8" fmla="*/ 0 w 10000"/>
                <a:gd name="T9" fmla="*/ 4023186 h 10000"/>
                <a:gd name="T10" fmla="*/ 2869239 w 10000"/>
                <a:gd name="T11" fmla="*/ 4023627 h 10000"/>
                <a:gd name="T12" fmla="*/ 2869239 w 10000"/>
                <a:gd name="T13" fmla="*/ 0 h 1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>
                <a:gd name="T0" fmla="*/ 2869894 w 10002"/>
                <a:gd name="T1" fmla="*/ 0 h 10000"/>
                <a:gd name="T2" fmla="*/ 3275668 w 10002"/>
                <a:gd name="T3" fmla="*/ 0 h 10000"/>
                <a:gd name="T4" fmla="*/ 3275668 w 10002"/>
                <a:gd name="T5" fmla="*/ 4408488 h 10000"/>
                <a:gd name="T6" fmla="*/ 655 w 10002"/>
                <a:gd name="T7" fmla="*/ 4408488 h 10000"/>
                <a:gd name="T8" fmla="*/ 0 w 10002"/>
                <a:gd name="T9" fmla="*/ 4022745 h 10000"/>
                <a:gd name="T10" fmla="*/ 2869894 w 10002"/>
                <a:gd name="T11" fmla="*/ 4024068 h 10000"/>
                <a:gd name="T12" fmla="*/ 2869894 w 10002"/>
                <a:gd name="T13" fmla="*/ 0 h 1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33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219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799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83466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262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69" y="5106692"/>
            <a:ext cx="9794929" cy="1751308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9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6663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 title="Crop Mark"/>
          <p:cNvSpPr/>
          <p:nvPr/>
        </p:nvSpPr>
        <p:spPr bwMode="auto">
          <a:xfrm>
            <a:off x="8151813" y="1685925"/>
            <a:ext cx="3275012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38188" y="6453188"/>
            <a:ext cx="1622425" cy="4048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AD6F558-3E49-4CCA-A1D9-57BEDBEBF738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450" y="6453188"/>
            <a:ext cx="7023100" cy="404812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1388" y="6453188"/>
            <a:ext cx="1595437" cy="4048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FC1895DB-EDE2-4FB7-90E6-688AC6AA82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28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244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740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36806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89783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Background Shape"/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 title="Divider Bar"/>
          <p:cNvSpPr/>
          <p:nvPr/>
        </p:nvSpPr>
        <p:spPr>
          <a:xfrm>
            <a:off x="5303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908893"/>
            <a:ext cx="3855720" cy="395850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99782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Background Shape"/>
          <p:cNvSpPr/>
          <p:nvPr userDrawn="1"/>
        </p:nvSpPr>
        <p:spPr>
          <a:xfrm>
            <a:off x="0" y="-153988"/>
            <a:ext cx="5303838" cy="7011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 title="Divider Bar"/>
          <p:cNvSpPr/>
          <p:nvPr/>
        </p:nvSpPr>
        <p:spPr>
          <a:xfrm>
            <a:off x="5303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928917"/>
            <a:ext cx="3855720" cy="3938483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300717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" name="Rectangle 8" title="Side bar"/>
          <p:cNvSpPr/>
          <p:nvPr/>
        </p:nvSpPr>
        <p:spPr>
          <a:xfrm>
            <a:off x="477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0" r:id="rId2"/>
    <p:sldLayoutId id="2147483739" r:id="rId3"/>
    <p:sldLayoutId id="2147483731" r:id="rId4"/>
    <p:sldLayoutId id="2147483732" r:id="rId5"/>
    <p:sldLayoutId id="2147483733" r:id="rId6"/>
    <p:sldLayoutId id="2147483734" r:id="rId7"/>
    <p:sldLayoutId id="2147483740" r:id="rId8"/>
    <p:sldLayoutId id="2147483741" r:id="rId9"/>
    <p:sldLayoutId id="2147483735" r:id="rId10"/>
    <p:sldLayoutId id="2147483736" r:id="rId11"/>
    <p:sldLayoutId id="2147483742" r:id="rId12"/>
    <p:sldLayoutId id="2147483743" r:id="rId13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2pPr>
      <a:lvl3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3pPr>
      <a:lvl4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4pPr>
      <a:lvl5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5pPr>
      <a:lvl6pPr marL="4572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6pPr>
      <a:lvl7pPr marL="9144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7pPr>
      <a:lvl8pPr marL="13716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8pPr>
      <a:lvl9pPr marL="18288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9pPr>
    </p:titleStyle>
    <p:bodyStyle>
      <a:lvl1pPr marL="382588" indent="-382588" algn="l" rtl="0" eaLnBrk="0" fontAlgn="base" hangingPunct="0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i="1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12211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355600" y="5114925"/>
            <a:ext cx="1012983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52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8" y="247650"/>
            <a:ext cx="131445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77825"/>
            <a:ext cx="21907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anenettles.com/webexamples/colorexamples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-blindness.com/coblis-color-blindness-simulato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romise.site.uottawa.ca/SERepository/datasets/cm1.arf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mise.site.uottawa.ca/SERepository/datasets/cm1.arf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phys.org/lis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>
          <a:xfrm>
            <a:off x="279400" y="5106988"/>
            <a:ext cx="9794875" cy="1751012"/>
          </a:xfrm>
        </p:spPr>
        <p:txBody>
          <a:bodyPr/>
          <a:lstStyle/>
          <a:p>
            <a:pPr eaLnBrk="1" hangingPunct="1"/>
            <a:r>
              <a:rPr lang="fr-FR" altLang="en-US">
                <a:latin typeface="Avenir Next"/>
              </a:rPr>
              <a:t>Introduction à l'analyse des données</a:t>
            </a:r>
            <a:endParaRPr lang="en-US" altLang="en-US">
              <a:latin typeface="Avenir N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5588"/>
            <a:ext cx="11447463" cy="651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b="1" dirty="0"/>
              <a:t>TYPES DE GRAPHIQUES</a:t>
            </a:r>
            <a:endParaRPr lang="en-US" alt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403AE-B19D-3349-9CD6-71C9EEBC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rtlCol="0">
            <a:normAutofit/>
          </a:bodyPr>
          <a:lstStyle/>
          <a:p>
            <a:pPr marL="0" indent="0" eaLnBrk="1" fontAlgn="auto" hangingPunct="1">
              <a:buNone/>
              <a:defRPr/>
            </a:pPr>
            <a:r>
              <a:rPr lang="fr-FR" dirty="0"/>
              <a:t>Texte simple  et tableaux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Diagrammes de dispersion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Graphiques en ligne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Diagrammes à barres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Diagrammes à barres empilées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Diagrammes à barres à 100%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Graphiques de zone</a:t>
            </a:r>
          </a:p>
          <a:p>
            <a:pPr marL="0" indent="0" eaLnBrk="1" fontAlgn="auto" hangingPunct="1">
              <a:buNone/>
              <a:defRPr/>
            </a:pPr>
            <a:r>
              <a:rPr lang="fr-FR" dirty="0" err="1"/>
              <a:t>Treemaps</a:t>
            </a:r>
            <a:endParaRPr lang="fr-FR" dirty="0"/>
          </a:p>
          <a:p>
            <a:pPr marL="0" indent="0" eaLnBrk="1" fontAlgn="auto" hangingPunct="1">
              <a:buNone/>
              <a:defRPr/>
            </a:pPr>
            <a:r>
              <a:rPr lang="fr-FR" dirty="0"/>
              <a:t>Graphiques à jauges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Cartes thermiques, </a:t>
            </a:r>
            <a:r>
              <a:rPr lang="fr-FR" dirty="0" err="1"/>
              <a:t>choroplèthes</a:t>
            </a:r>
            <a:endParaRPr lang="fr-FR" dirty="0"/>
          </a:p>
          <a:p>
            <a:pPr marL="0" indent="0" eaLnBrk="1" fontAlgn="auto" hangingPunct="1">
              <a:buNone/>
              <a:defRPr/>
            </a:pPr>
            <a:r>
              <a:rPr lang="fr-FR" dirty="0"/>
              <a:t>Cartes géographiques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Coordonnées parallèles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Visages de </a:t>
            </a:r>
            <a:r>
              <a:rPr lang="fr-FR" dirty="0" err="1"/>
              <a:t>Chernoff</a:t>
            </a:r>
            <a:endParaRPr lang="fr-FR" dirty="0"/>
          </a:p>
          <a:p>
            <a:pPr marL="0" indent="0" eaLnBrk="1" fontAlgn="auto" hangingPunct="1">
              <a:buNone/>
              <a:defRPr/>
            </a:pPr>
            <a:r>
              <a:rPr lang="fr-FR" dirty="0"/>
              <a:t>Nuages de mots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Diagrammes de réseau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Dendrogrammes et arbres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 err="1"/>
              <a:t>Sparklines</a:t>
            </a:r>
            <a:endParaRPr lang="fr-FR" dirty="0"/>
          </a:p>
          <a:p>
            <a:pPr marL="0" indent="0" eaLnBrk="1" fontAlgn="auto" hangingPunct="1">
              <a:buNone/>
              <a:defRPr/>
            </a:pPr>
            <a:r>
              <a:rPr lang="fr-FR" dirty="0"/>
              <a:t>Graphiques interactifs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Petits multiples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etc.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GRAPHIQUES À ÉVITER</a:t>
            </a:r>
            <a:endParaRPr lang="en-US" altLang="en-US" sz="3000" dirty="0"/>
          </a:p>
        </p:txBody>
      </p:sp>
      <p:sp>
        <p:nvSpPr>
          <p:cNvPr id="53251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790700"/>
            <a:ext cx="6386513" cy="3581400"/>
          </a:xfrm>
        </p:spPr>
        <p:txBody>
          <a:bodyPr/>
          <a:lstStyle/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b="1" dirty="0">
                <a:latin typeface="Dagny OT"/>
              </a:rPr>
              <a:t>ÉVITEZ ( ? ) tout ce qui comporte un arc </a:t>
            </a:r>
            <a:r>
              <a:rPr lang="fr-FR" altLang="en-US" dirty="0">
                <a:latin typeface="Dagny OT"/>
              </a:rPr>
              <a:t>(à l'exception de graphiques à jauge) : tarte, beignet, etc. : le cerveau humain a du mal à </a:t>
            </a:r>
            <a:r>
              <a:rPr lang="fr-FR" altLang="en-US" b="1" dirty="0">
                <a:latin typeface="Dagny OT"/>
              </a:rPr>
              <a:t>comparer les arcs </a:t>
            </a:r>
            <a:r>
              <a:rPr lang="fr-FR" altLang="en-US" dirty="0">
                <a:latin typeface="Dagny OT"/>
              </a:rPr>
              <a:t>– sans étiquette, quelle est la différence entre Steve et Bob ?</a:t>
            </a:r>
          </a:p>
          <a:p>
            <a:pPr marL="0" indent="0" algn="just" eaLnBrk="1" hangingPunct="1">
              <a:lnSpc>
                <a:spcPct val="100000"/>
              </a:lnSpc>
              <a:buNone/>
            </a:pPr>
            <a:endParaRPr lang="fr-FR" altLang="en-US" sz="500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b="1" dirty="0">
                <a:latin typeface="Dagny OT"/>
              </a:rPr>
              <a:t>ÉVITEZ les graphiques en 3D :</a:t>
            </a:r>
            <a:r>
              <a:rPr lang="fr-FR" altLang="en-US" dirty="0">
                <a:latin typeface="Dagny OT"/>
              </a:rPr>
              <a:t> il est difficile de les comparer visuellement (et ils sont trop </a:t>
            </a:r>
            <a:r>
              <a:rPr lang="fr-FR" altLang="en-US" b="1" dirty="0">
                <a:latin typeface="Dagny OT"/>
              </a:rPr>
              <a:t>encombrés</a:t>
            </a:r>
            <a:r>
              <a:rPr lang="fr-FR" altLang="en-US" dirty="0">
                <a:latin typeface="Dagny OT"/>
              </a:rPr>
              <a:t>).</a:t>
            </a:r>
          </a:p>
          <a:p>
            <a:pPr marL="0" indent="0" algn="just" eaLnBrk="1" hangingPunct="1">
              <a:lnSpc>
                <a:spcPct val="100000"/>
              </a:lnSpc>
              <a:buNone/>
            </a:pPr>
            <a:endParaRPr lang="fr-FR" altLang="en-US" sz="500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b="1" dirty="0">
                <a:latin typeface="Dagny OT"/>
              </a:rPr>
              <a:t>ÉVITEZ les graphiques à zones empilées : </a:t>
            </a:r>
            <a:r>
              <a:rPr lang="fr-FR" altLang="en-US" dirty="0">
                <a:latin typeface="Dagny OT"/>
              </a:rPr>
              <a:t>ils sont </a:t>
            </a:r>
            <a:r>
              <a:rPr lang="fr-FR" altLang="en-US" dirty="0" err="1">
                <a:latin typeface="Dagny OT"/>
              </a:rPr>
              <a:t>bcp</a:t>
            </a:r>
            <a:r>
              <a:rPr lang="fr-FR" altLang="en-US" dirty="0">
                <a:latin typeface="Dagny OT"/>
              </a:rPr>
              <a:t> trop déroutants. </a:t>
            </a:r>
            <a:endParaRPr lang="en-CA" altLang="en-US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en-CA" altLang="en-US" dirty="0">
              <a:latin typeface="Dagny OT"/>
            </a:endParaRPr>
          </a:p>
        </p:txBody>
      </p:sp>
      <p:graphicFrame>
        <p:nvGraphicFramePr>
          <p:cNvPr id="53252" name="Chart 3"/>
          <p:cNvGraphicFramePr>
            <a:graphicFrameLocks/>
          </p:cNvGraphicFramePr>
          <p:nvPr/>
        </p:nvGraphicFramePr>
        <p:xfrm>
          <a:off x="7600950" y="4146550"/>
          <a:ext cx="4402138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1" name="Chart" r:id="rId3" imgW="4413887" imgH="2572735" progId="Excel.Chart.8">
                  <p:embed/>
                </p:oleObj>
              </mc:Choice>
              <mc:Fallback>
                <p:oleObj name="Chart" r:id="rId3" imgW="4413887" imgH="2572735" progId="Excel.Chart.8">
                  <p:embed/>
                  <p:pic>
                    <p:nvPicPr>
                      <p:cNvPr id="0" name="Char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0950" y="4146550"/>
                        <a:ext cx="4402138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Chart 5"/>
          <p:cNvGraphicFramePr>
            <a:graphicFrameLocks/>
          </p:cNvGraphicFramePr>
          <p:nvPr/>
        </p:nvGraphicFramePr>
        <p:xfrm>
          <a:off x="7758113" y="1790700"/>
          <a:ext cx="4087812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2" name="Chart" r:id="rId5" imgW="4096867" imgH="2804403" progId="Excel.Chart.8">
                  <p:embed/>
                </p:oleObj>
              </mc:Choice>
              <mc:Fallback>
                <p:oleObj name="Chart" r:id="rId5" imgW="4096867" imgH="2804403" progId="Excel.Chart.8">
                  <p:embed/>
                  <p:pic>
                    <p:nvPicPr>
                      <p:cNvPr id="0" name="Char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8113" y="1790700"/>
                        <a:ext cx="4087812" cy="279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4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5062538"/>
            <a:ext cx="4649787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41EF4-931F-8448-B4D0-4914ABDB5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POINTS À RETENIR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dirty="0">
                <a:latin typeface="Dagny OT"/>
              </a:rPr>
              <a:t>Effective data visualizations </a:t>
            </a:r>
            <a:r>
              <a:rPr lang="en-US" altLang="en-US" b="1" dirty="0">
                <a:latin typeface="Dagny OT"/>
              </a:rPr>
              <a:t>provide insights </a:t>
            </a:r>
            <a:r>
              <a:rPr lang="en-US" altLang="en-US" dirty="0">
                <a:latin typeface="Dagny OT"/>
              </a:rPr>
              <a:t>and </a:t>
            </a:r>
            <a:r>
              <a:rPr lang="en-US" altLang="en-US" b="1" dirty="0">
                <a:latin typeface="Dagny OT"/>
              </a:rPr>
              <a:t>facilitate understanding</a:t>
            </a:r>
            <a:r>
              <a:rPr lang="en-US" altLang="en-US" dirty="0">
                <a:latin typeface="Dagny OT"/>
              </a:rPr>
              <a:t>.</a:t>
            </a:r>
            <a:endParaRPr lang="en-US" altLang="en-US" sz="1600" dirty="0">
              <a:latin typeface="Dagny OT"/>
              <a:ea typeface="Helvetica Light"/>
              <a:cs typeface="Helvetica Ligh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en-US" altLang="en-US" sz="1000" dirty="0">
              <a:latin typeface="Dagny O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dirty="0">
                <a:latin typeface="Dagny OT"/>
              </a:rPr>
              <a:t>The basic principles can guide your visualization design and consumption.</a:t>
            </a:r>
            <a:endParaRPr lang="en-US" altLang="en-US" sz="1600" dirty="0">
              <a:latin typeface="Dagny OT"/>
              <a:ea typeface="Helvetica Light"/>
              <a:cs typeface="Helvetica Ligh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en-US" altLang="en-US" sz="1000" dirty="0">
              <a:latin typeface="Dagny O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dirty="0">
                <a:latin typeface="Dagny OT"/>
              </a:rPr>
              <a:t>Be </a:t>
            </a:r>
            <a:r>
              <a:rPr lang="en-US" altLang="en-US" b="1" dirty="0">
                <a:latin typeface="Dagny OT"/>
              </a:rPr>
              <a:t>creative</a:t>
            </a:r>
            <a:r>
              <a:rPr lang="en-US" altLang="en-US" dirty="0">
                <a:latin typeface="Dagny OT"/>
              </a:rPr>
              <a:t> but keep your data and your representations </a:t>
            </a:r>
            <a:r>
              <a:rPr lang="en-US" altLang="en-US" b="1" dirty="0">
                <a:latin typeface="Dagny OT"/>
              </a:rPr>
              <a:t>honest</a:t>
            </a:r>
            <a:r>
              <a:rPr lang="en-US" altLang="en-US" dirty="0">
                <a:latin typeface="Dagny OT"/>
              </a:rPr>
              <a:t>.</a:t>
            </a:r>
            <a:endParaRPr lang="en-US" altLang="en-US" sz="1600" dirty="0">
              <a:latin typeface="Dagny OT"/>
              <a:ea typeface="Helvetica Light"/>
              <a:cs typeface="Helvetica Ligh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en-US" altLang="en-US" sz="1000" dirty="0">
              <a:latin typeface="Dagny O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dirty="0">
                <a:latin typeface="Dagny OT"/>
              </a:rPr>
              <a:t>Be mindful of attempts to distort trends and conclusions with flashy visuals.</a:t>
            </a:r>
            <a:endParaRPr lang="en-US" altLang="en-US" sz="1600" dirty="0">
              <a:latin typeface="Dagny OT"/>
              <a:ea typeface="Helvetica Light"/>
              <a:cs typeface="Helvetica Ligh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en-US" altLang="en-US" sz="1000" dirty="0">
              <a:latin typeface="Dagny O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dirty="0">
                <a:latin typeface="Dagny OT"/>
              </a:rPr>
              <a:t>Data and code should be made available along with the displays.</a:t>
            </a:r>
            <a:endParaRPr lang="en-US" altLang="en-US" sz="1600" dirty="0">
              <a:latin typeface="Dagny OT"/>
              <a:ea typeface="Helvetica Light"/>
              <a:cs typeface="Helvetica Light"/>
            </a:endParaRP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458913"/>
            <a:ext cx="10113962" cy="49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Box 37"/>
          <p:cNvSpPr txBox="1">
            <a:spLocks noChangeArrowheads="1"/>
          </p:cNvSpPr>
          <p:nvPr/>
        </p:nvSpPr>
        <p:spPr bwMode="auto">
          <a:xfrm>
            <a:off x="10018713" y="6048375"/>
            <a:ext cx="1671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numérosité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0" name="TextBox 36"/>
          <p:cNvSpPr txBox="1">
            <a:spLocks noChangeArrowheads="1"/>
          </p:cNvSpPr>
          <p:nvPr/>
        </p:nvSpPr>
        <p:spPr bwMode="auto">
          <a:xfrm>
            <a:off x="7107238" y="3359150"/>
            <a:ext cx="1671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netteté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1" name="TextBox 35"/>
          <p:cNvSpPr txBox="1">
            <a:spLocks noChangeArrowheads="1"/>
          </p:cNvSpPr>
          <p:nvPr/>
        </p:nvSpPr>
        <p:spPr bwMode="auto">
          <a:xfrm>
            <a:off x="4306888" y="3359150"/>
            <a:ext cx="1671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taille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2" name="TextBox 34"/>
          <p:cNvSpPr txBox="1">
            <a:spLocks noChangeArrowheads="1"/>
          </p:cNvSpPr>
          <p:nvPr/>
        </p:nvSpPr>
        <p:spPr bwMode="auto">
          <a:xfrm>
            <a:off x="1477963" y="3359150"/>
            <a:ext cx="1671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Dagny OT"/>
                <a:ea typeface="Helvetica Light"/>
                <a:cs typeface="Helvetica Light"/>
              </a:rPr>
              <a:t>form</a:t>
            </a:r>
          </a:p>
        </p:txBody>
      </p:sp>
      <p:sp>
        <p:nvSpPr>
          <p:cNvPr id="60423" name="TextBox 33"/>
          <p:cNvSpPr txBox="1">
            <a:spLocks noChangeArrowheads="1"/>
          </p:cNvSpPr>
          <p:nvPr/>
        </p:nvSpPr>
        <p:spPr bwMode="auto">
          <a:xfrm>
            <a:off x="4245436" y="6048375"/>
            <a:ext cx="1926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intensité</a:t>
            </a:r>
            <a:r>
              <a:rPr lang="en-US" altLang="en-US" dirty="0">
                <a:latin typeface="Dagny OT"/>
                <a:ea typeface="Helvetica Light"/>
                <a:cs typeface="Helvetica Light"/>
              </a:rPr>
              <a:t>/</a:t>
            </a:r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valeur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4" name="TextBox 32"/>
          <p:cNvSpPr txBox="1">
            <a:spLocks noChangeArrowheads="1"/>
          </p:cNvSpPr>
          <p:nvPr/>
        </p:nvSpPr>
        <p:spPr bwMode="auto">
          <a:xfrm>
            <a:off x="10018713" y="3359150"/>
            <a:ext cx="1671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couleur</a:t>
            </a:r>
            <a:r>
              <a:rPr lang="en-US" altLang="en-US" dirty="0">
                <a:latin typeface="Dagny OT"/>
                <a:ea typeface="Helvetica Light"/>
                <a:cs typeface="Helvetica Light"/>
              </a:rPr>
              <a:t>/</a:t>
            </a:r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teinte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5" name="TextBox 31"/>
          <p:cNvSpPr txBox="1">
            <a:spLocks noChangeArrowheads="1"/>
          </p:cNvSpPr>
          <p:nvPr/>
        </p:nvSpPr>
        <p:spPr bwMode="auto">
          <a:xfrm>
            <a:off x="7107238" y="6048375"/>
            <a:ext cx="1671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clôture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6" name="TextBox 30"/>
          <p:cNvSpPr txBox="1">
            <a:spLocks noChangeArrowheads="1"/>
          </p:cNvSpPr>
          <p:nvPr/>
        </p:nvSpPr>
        <p:spPr bwMode="auto">
          <a:xfrm>
            <a:off x="1477963" y="6048375"/>
            <a:ext cx="1671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marquages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ATTRIBUTS PRÉ-ATTENTIFS</a:t>
            </a:r>
            <a:endParaRPr lang="en-US" alt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6919913" y="-4763"/>
            <a:ext cx="5272087" cy="30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DÉSENCOMBREMENT</a:t>
            </a:r>
            <a:endParaRPr lang="en-US" alt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r>
              <a:rPr lang="en-CA" sz="2200" b="1" dirty="0">
                <a:latin typeface="Dagny OT" panose="020B0504020201020104" pitchFamily="34" charset="77"/>
              </a:rPr>
              <a:t>LE DÉSORDRE, C’EST L’ENEMI !</a:t>
            </a:r>
          </a:p>
          <a:p>
            <a:pPr lvl="1" algn="just" eaLnBrk="1" fontAlgn="auto" hangingPunct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2100" i="0" dirty="0">
                <a:latin typeface="Dagny OT" panose="020B0504020201020104" pitchFamily="34" charset="77"/>
              </a:rPr>
              <a:t>chaque élément d'une page ajoute une </a:t>
            </a:r>
            <a:r>
              <a:rPr lang="fr-FR" sz="2100" b="1" i="0" dirty="0">
                <a:latin typeface="Dagny OT" panose="020B0504020201020104" pitchFamily="34" charset="77"/>
              </a:rPr>
              <a:t>charge cognitive</a:t>
            </a:r>
          </a:p>
          <a:p>
            <a:pPr lvl="1" algn="just" eaLnBrk="1" fontAlgn="auto" hangingPunct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2100" i="0" dirty="0">
                <a:latin typeface="Dagny OT" panose="020B0504020201020104" pitchFamily="34" charset="77"/>
              </a:rPr>
              <a:t>Identifiez tout ce qui n'apporte pas de valeur ajoutée et supprimez-le.</a:t>
            </a:r>
          </a:p>
          <a:p>
            <a:pPr lvl="1" algn="just" eaLnBrk="1" fontAlgn="auto" hangingPunct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2100" i="0" dirty="0">
                <a:latin typeface="Dagny OT" panose="020B0504020201020104" pitchFamily="34" charset="77"/>
              </a:rPr>
              <a:t>Considérez la charge cognitive comme l'effort mental nécessaire pour traiter l'information (plus il est faible, mieux c'est).</a:t>
            </a:r>
          </a:p>
          <a:p>
            <a:pPr lvl="1" algn="just" eaLnBrk="1" fontAlgn="auto" hangingPunct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2100" i="0" dirty="0" err="1">
                <a:latin typeface="Dagny OT" panose="020B0504020201020104" pitchFamily="34" charset="77"/>
              </a:rPr>
              <a:t>Tufte</a:t>
            </a:r>
            <a:r>
              <a:rPr lang="fr-FR" sz="2100" i="0" dirty="0">
                <a:latin typeface="Dagny OT" panose="020B0504020201020104" pitchFamily="34" charset="77"/>
              </a:rPr>
              <a:t> fait référence au </a:t>
            </a:r>
            <a:r>
              <a:rPr lang="fr-FR" sz="2100" b="1" i="0" dirty="0">
                <a:latin typeface="Dagny OT" panose="020B0504020201020104" pitchFamily="34" charset="77"/>
              </a:rPr>
              <a:t>ratio données/encre </a:t>
            </a:r>
            <a:r>
              <a:rPr lang="fr-FR" sz="2100" i="0" dirty="0">
                <a:latin typeface="Dagny OT" panose="020B0504020201020104" pitchFamily="34" charset="77"/>
              </a:rPr>
              <a:t>: « plus la part d'encre d'un graphique consacrée aux données est importante, mieux c'est ».</a:t>
            </a:r>
          </a:p>
          <a:p>
            <a:pPr lvl="1" algn="just" eaLnBrk="1" fontAlgn="auto" hangingPunct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2100" i="0" dirty="0">
                <a:latin typeface="Dagny OT" panose="020B0504020201020104" pitchFamily="34" charset="77"/>
              </a:rPr>
              <a:t>Dans </a:t>
            </a:r>
            <a:r>
              <a:rPr lang="fr-FR" sz="2100" i="0" dirty="0" err="1">
                <a:latin typeface="Dagny OT" panose="020B0504020201020104" pitchFamily="34" charset="77"/>
              </a:rPr>
              <a:t>Resonate</a:t>
            </a:r>
            <a:r>
              <a:rPr lang="fr-FR" sz="2100" i="0" dirty="0">
                <a:latin typeface="Dagny OT" panose="020B0504020201020104" pitchFamily="34" charset="77"/>
              </a:rPr>
              <a:t>, Duarte parle de « maximiser le rapport signal/bruit », le signal étant l'information ou l'histoire que nous voulons communiquer.</a:t>
            </a:r>
            <a:endParaRPr lang="en-CA" sz="2100" i="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DÉSENCOMBREMENT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5819775" cy="3581400"/>
          </a:xfrm>
        </p:spPr>
        <p:txBody>
          <a:bodyPr rtlCol="0">
            <a:normAutofit fontScale="92500"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Utilisez les </a:t>
            </a:r>
            <a:r>
              <a:rPr lang="fr-FR" b="1" dirty="0">
                <a:latin typeface="Dagny OT" panose="020B0504020201020104" pitchFamily="34" charset="77"/>
              </a:rPr>
              <a:t>principes de la Gestalt </a:t>
            </a:r>
            <a:r>
              <a:rPr lang="fr-FR" dirty="0">
                <a:latin typeface="Dagny OT" panose="020B0504020201020104" pitchFamily="34" charset="77"/>
              </a:rPr>
              <a:t>pour organiser/ souligner les données dans un graphique.</a:t>
            </a: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Alignez tous les éléments (graphiques, texte, lignes, titres, etc.).</a:t>
            </a:r>
            <a:endParaRPr lang="en-CA" dirty="0">
              <a:latin typeface="Dagny OT" panose="020B0504020201020104" pitchFamily="34" charset="77"/>
            </a:endParaRP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b="1" i="0" dirty="0">
                <a:latin typeface="Dagny OT" panose="020B0504020201020104" pitchFamily="34" charset="77"/>
              </a:rPr>
              <a:t>Ne vous fiez pas </a:t>
            </a:r>
            <a:r>
              <a:rPr lang="fr-FR" sz="1800" i="0" dirty="0">
                <a:latin typeface="Dagny OT" panose="020B0504020201020104" pitchFamily="34" charset="77"/>
              </a:rPr>
              <a:t>à l'œil, utilisez des cases de position et des valeurs.</a:t>
            </a: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en-CA" b="1" dirty="0" err="1">
                <a:latin typeface="Dagny OT" panose="020B0504020201020104" pitchFamily="34" charset="77"/>
              </a:rPr>
              <a:t>Graphiques</a:t>
            </a:r>
            <a:r>
              <a:rPr lang="en-CA" b="1" dirty="0">
                <a:latin typeface="Dagny OT" panose="020B0504020201020104" pitchFamily="34" charset="77"/>
              </a:rPr>
              <a:t> :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i="0" dirty="0">
                <a:latin typeface="Dagny OT" panose="020B0504020201020104" pitchFamily="34" charset="77"/>
              </a:rPr>
              <a:t>supprimez les bordures, les lignes de la grille, les marqueurs de données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i="0" dirty="0">
                <a:latin typeface="Dagny OT" panose="020B0504020201020104" pitchFamily="34" charset="77"/>
              </a:rPr>
              <a:t>clarifiez les étiquettes des axes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i="0" dirty="0">
                <a:latin typeface="Dagny OT" panose="020B0504020201020104" pitchFamily="34" charset="77"/>
              </a:rPr>
              <a:t>étiqueter les données directement</a:t>
            </a:r>
            <a:endParaRPr lang="en-CA" sz="1800" i="0" dirty="0">
              <a:latin typeface="Dagny OT" panose="020B0504020201020104" pitchFamily="34" charset="77"/>
            </a:endParaRPr>
          </a:p>
        </p:txBody>
      </p:sp>
      <p:graphicFrame>
        <p:nvGraphicFramePr>
          <p:cNvPr id="70660" name="Chart 3"/>
          <p:cNvGraphicFramePr>
            <a:graphicFrameLocks/>
          </p:cNvGraphicFramePr>
          <p:nvPr/>
        </p:nvGraphicFramePr>
        <p:xfrm>
          <a:off x="6975475" y="3871913"/>
          <a:ext cx="5508625" cy="303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0" name="Chart" r:id="rId3" imgW="5517358" imgH="3042168" progId="Excel.Chart.8">
                  <p:embed/>
                </p:oleObj>
              </mc:Choice>
              <mc:Fallback>
                <p:oleObj name="Chart" r:id="rId3" imgW="5517358" imgH="3042168" progId="Excel.Chart.8">
                  <p:embed/>
                  <p:pic>
                    <p:nvPicPr>
                      <p:cNvPr id="0" name="Char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5475" y="3871913"/>
                        <a:ext cx="5508625" cy="303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Chart 6"/>
          <p:cNvGraphicFramePr>
            <a:graphicFrameLocks/>
          </p:cNvGraphicFramePr>
          <p:nvPr/>
        </p:nvGraphicFramePr>
        <p:xfrm>
          <a:off x="7339013" y="1963738"/>
          <a:ext cx="4095750" cy="230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61" name="Chart" r:id="rId5" imgW="4102964" imgH="2310584" progId="Excel.Chart.8">
                  <p:embed/>
                </p:oleObj>
              </mc:Choice>
              <mc:Fallback>
                <p:oleObj name="Chart" r:id="rId5" imgW="4102964" imgH="2310584" progId="Excel.Chart.8">
                  <p:embed/>
                  <p:pic>
                    <p:nvPicPr>
                      <p:cNvPr id="0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9013" y="1963738"/>
                        <a:ext cx="4095750" cy="230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2" name="TextBox 1"/>
          <p:cNvSpPr txBox="1">
            <a:spLocks noChangeArrowheads="1"/>
          </p:cNvSpPr>
          <p:nvPr/>
        </p:nvSpPr>
        <p:spPr bwMode="auto">
          <a:xfrm>
            <a:off x="11172825" y="4843463"/>
            <a:ext cx="7040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en-US" sz="1400" dirty="0" err="1">
                <a:latin typeface="Dagny OT"/>
              </a:rPr>
              <a:t>Objets</a:t>
            </a:r>
            <a:endParaRPr lang="en-US" altLang="en-US" sz="1400" dirty="0">
              <a:latin typeface="Dagny OT"/>
            </a:endParaRPr>
          </a:p>
        </p:txBody>
      </p:sp>
      <p:sp>
        <p:nvSpPr>
          <p:cNvPr id="70663" name="TextBox 7"/>
          <p:cNvSpPr txBox="1">
            <a:spLocks noChangeArrowheads="1"/>
          </p:cNvSpPr>
          <p:nvPr/>
        </p:nvSpPr>
        <p:spPr bwMode="auto">
          <a:xfrm>
            <a:off x="10909932" y="5435699"/>
            <a:ext cx="12298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en-US" sz="1400" dirty="0" err="1">
                <a:latin typeface="Dagny OT"/>
              </a:rPr>
              <a:t>Autres</a:t>
            </a:r>
            <a:r>
              <a:rPr lang="en-US" altLang="en-US" sz="1400" dirty="0">
                <a:latin typeface="Dagny OT"/>
              </a:rPr>
              <a:t> </a:t>
            </a:r>
            <a:r>
              <a:rPr lang="en-US" altLang="en-US" sz="1400" dirty="0" err="1">
                <a:latin typeface="Dagny OT"/>
              </a:rPr>
              <a:t>objets</a:t>
            </a:r>
            <a:endParaRPr lang="en-US" altLang="en-US" sz="1400" dirty="0">
              <a:latin typeface="Dagny OT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DÉSENCOMBREMENT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fr-FR" altLang="en-US" dirty="0">
                <a:latin typeface="Dagny OT"/>
              </a:rPr>
              <a:t>Utilisez une police, une taille de police, une couleur et un alignement </a:t>
            </a:r>
            <a:r>
              <a:rPr lang="fr-FR" altLang="en-US" b="1" dirty="0">
                <a:latin typeface="Dagny OT"/>
              </a:rPr>
              <a:t>uniformes</a:t>
            </a:r>
            <a:r>
              <a:rPr lang="fr-FR" altLang="en-US" dirty="0">
                <a:latin typeface="Dagny OT"/>
              </a:rPr>
              <a:t>.</a:t>
            </a:r>
          </a:p>
          <a:p>
            <a:pPr marL="0" indent="0" eaLnBrk="1" hangingPunct="1">
              <a:buNone/>
            </a:pPr>
            <a:endParaRPr lang="en-CA" altLang="en-US" sz="500" dirty="0">
              <a:latin typeface="Dagny OT"/>
            </a:endParaRPr>
          </a:p>
          <a:p>
            <a:pPr marL="0" indent="0" eaLnBrk="1" hangingPunct="1">
              <a:buNone/>
            </a:pPr>
            <a:r>
              <a:rPr lang="fr-FR" altLang="en-US" dirty="0">
                <a:latin typeface="Dagny OT"/>
              </a:rPr>
              <a:t>Ne faites pas pivoter le texte à un angle autre que 0 ou 90 degrés.</a:t>
            </a:r>
          </a:p>
          <a:p>
            <a:pPr marL="0" indent="0" eaLnBrk="1" hangingPunct="1">
              <a:buNone/>
            </a:pPr>
            <a:endParaRPr lang="en-CA" altLang="en-US" sz="500" dirty="0">
              <a:latin typeface="Dagny OT"/>
            </a:endParaRPr>
          </a:p>
          <a:p>
            <a:pPr marL="0" indent="0" eaLnBrk="1" hangingPunct="1">
              <a:buNone/>
            </a:pPr>
            <a:r>
              <a:rPr lang="en-CA" altLang="en-US" dirty="0" err="1">
                <a:latin typeface="Dagny OT"/>
              </a:rPr>
              <a:t>Utilisez</a:t>
            </a:r>
            <a:r>
              <a:rPr lang="en-CA" altLang="en-US" dirty="0">
                <a:latin typeface="Dagny OT"/>
              </a:rPr>
              <a:t> des </a:t>
            </a:r>
            <a:r>
              <a:rPr lang="en-CA" altLang="en-US" b="1" dirty="0" err="1">
                <a:latin typeface="Dagny OT"/>
              </a:rPr>
              <a:t>espaces</a:t>
            </a:r>
            <a:r>
              <a:rPr lang="en-CA" altLang="en-US" b="1" dirty="0">
                <a:latin typeface="Dagny OT"/>
              </a:rPr>
              <a:t> </a:t>
            </a:r>
            <a:r>
              <a:rPr lang="en-CA" altLang="en-US" b="1" dirty="0" err="1">
                <a:latin typeface="Dagny OT"/>
              </a:rPr>
              <a:t>blancs</a:t>
            </a:r>
            <a:r>
              <a:rPr lang="en-CA" altLang="en-US" b="1" dirty="0">
                <a:latin typeface="Dagny OT"/>
              </a:rPr>
              <a:t> </a:t>
            </a:r>
            <a:r>
              <a:rPr lang="en-CA" altLang="en-US" dirty="0">
                <a:latin typeface="Dagny OT"/>
              </a:rPr>
              <a:t>:</a:t>
            </a:r>
            <a:endParaRPr lang="en-CA" altLang="en-US" b="1" dirty="0">
              <a:latin typeface="Dagny OT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les marges doivent rester libres de texte et de visuels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n'étirez pas les visuels jusqu'au bord de la page ou trop près d'autres visuels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considérez l'espace blanc comme une bordure</a:t>
            </a:r>
            <a:endParaRPr lang="en-CA" altLang="en-US" i="0" dirty="0">
              <a:latin typeface="Dagny OT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TAILLES DES GRAPHIQUES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5397082" cy="3859161"/>
          </a:xfrm>
        </p:spPr>
        <p:txBody>
          <a:bodyPr rtlCol="0">
            <a:normAutofit fontScale="92500"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En supposant que le tableau ait été désencombré :</a:t>
            </a:r>
            <a:endParaRPr lang="en-CA" dirty="0">
              <a:latin typeface="Dagny OT" panose="020B0504020201020104" pitchFamily="34" charset="77"/>
            </a:endParaRPr>
          </a:p>
          <a:p>
            <a:pPr marL="384048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dirty="0">
                <a:latin typeface="Dagny OT" panose="020B0504020201020104" pitchFamily="34" charset="77"/>
              </a:rPr>
              <a:t>les choses d'importance égale ont la </a:t>
            </a:r>
            <a:r>
              <a:rPr lang="fr-FR" sz="1800" b="1" dirty="0">
                <a:latin typeface="Dagny OT" panose="020B0504020201020104" pitchFamily="34" charset="77"/>
              </a:rPr>
              <a:t>même taille</a:t>
            </a:r>
            <a:r>
              <a:rPr lang="fr-FR" sz="1800" dirty="0">
                <a:latin typeface="Dagny OT" panose="020B0504020201020104" pitchFamily="34" charset="77"/>
              </a:rPr>
              <a:t> ;</a:t>
            </a:r>
          </a:p>
          <a:p>
            <a:pPr marL="384048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dirty="0">
                <a:latin typeface="Dagny OT" panose="020B0504020201020104" pitchFamily="34" charset="77"/>
              </a:rPr>
              <a:t>la taille des autres éléments est proportionnelle à leur </a:t>
            </a:r>
            <a:r>
              <a:rPr lang="fr-FR" sz="1800" b="1" dirty="0">
                <a:latin typeface="Dagny OT" panose="020B0504020201020104" pitchFamily="34" charset="77"/>
              </a:rPr>
              <a:t>importance</a:t>
            </a:r>
            <a:r>
              <a:rPr lang="fr-FR" sz="1800" dirty="0">
                <a:latin typeface="Dagny OT" panose="020B0504020201020104" pitchFamily="34" charset="77"/>
              </a:rPr>
              <a:t>.</a:t>
            </a:r>
            <a:endParaRPr lang="en-CA" sz="18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fr-FR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Comme il est rare que l'on mette plus de 3 ou 4 tableaux sur une page, les options de taille sont limitées. </a:t>
            </a: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fr-FR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Exception perpétuelle : les </a:t>
            </a:r>
            <a:r>
              <a:rPr lang="fr-FR" b="1" dirty="0">
                <a:latin typeface="Dagny OT" panose="020B0504020201020104" pitchFamily="34" charset="77"/>
              </a:rPr>
              <a:t>cartes géographiques </a:t>
            </a:r>
            <a:r>
              <a:rPr lang="fr-FR" dirty="0">
                <a:latin typeface="Dagny OT" panose="020B0504020201020104" pitchFamily="34" charset="77"/>
              </a:rPr>
              <a:t>peuvent nécessiter plus d'espace. </a:t>
            </a:r>
            <a:endParaRPr lang="en-CA" dirty="0">
              <a:latin typeface="Dagny OT" panose="020B0504020201020104" pitchFamily="34" charset="77"/>
            </a:endParaRPr>
          </a:p>
        </p:txBody>
      </p:sp>
      <p:pic>
        <p:nvPicPr>
          <p:cNvPr id="72708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57" y="2087563"/>
            <a:ext cx="5208588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" b="117"/>
          <a:stretch>
            <a:fillRect/>
          </a:stretch>
        </p:blipFill>
        <p:spPr bwMode="auto">
          <a:xfrm>
            <a:off x="7092532" y="4195763"/>
            <a:ext cx="2849563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870" y="4195763"/>
            <a:ext cx="2035175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PALETTES DE COULEURS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053" y="2177301"/>
            <a:ext cx="9601200" cy="3581400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buNone/>
              <a:defRPr/>
            </a:pPr>
            <a:r>
              <a:rPr lang="fr-FR" sz="1900" b="1" dirty="0">
                <a:latin typeface="Dagny OT" panose="020B0504020201020104" pitchFamily="34" charset="77"/>
              </a:rPr>
              <a:t>Achromatique</a:t>
            </a:r>
          </a:p>
          <a:p>
            <a:pPr marL="0" indent="0" eaLnBrk="1" fontAlgn="auto" hangingPunct="1">
              <a:buNone/>
              <a:defRPr/>
            </a:pPr>
            <a:endParaRPr lang="fr-FR" sz="19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sz="1900" b="1" dirty="0">
                <a:latin typeface="Dagny OT" panose="020B0504020201020104" pitchFamily="34" charset="77"/>
              </a:rPr>
              <a:t>Monochromatique</a:t>
            </a: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sz="1900" b="1" dirty="0">
                <a:latin typeface="Dagny OT" panose="020B0504020201020104" pitchFamily="34" charset="77"/>
              </a:rPr>
              <a:t>Complémentaire</a:t>
            </a: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sz="1900" b="1" dirty="0">
                <a:latin typeface="Dagny OT" panose="020B0504020201020104" pitchFamily="34" charset="77"/>
              </a:rPr>
              <a:t>Complémentaire divisé</a:t>
            </a:r>
            <a:endParaRPr lang="en-CA" sz="1900" dirty="0">
              <a:latin typeface="Dagny OT" panose="020B0504020201020104" pitchFamily="34" charset="77"/>
            </a:endParaRPr>
          </a:p>
        </p:txBody>
      </p:sp>
      <p:pic>
        <p:nvPicPr>
          <p:cNvPr id="737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88" y="3197225"/>
            <a:ext cx="7239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88" y="2070100"/>
            <a:ext cx="7239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3" y="4324350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5" name="Rectangle 14"/>
          <p:cNvSpPr>
            <a:spLocks noChangeArrowheads="1"/>
          </p:cNvSpPr>
          <p:nvPr/>
        </p:nvSpPr>
        <p:spPr bwMode="auto">
          <a:xfrm>
            <a:off x="7270750" y="-6350"/>
            <a:ext cx="49339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 sz="1400">
                <a:solidFill>
                  <a:schemeClr val="tx2"/>
                </a:solidFill>
                <a:latin typeface="Dagny OT"/>
              </a:rPr>
              <a:t>[</a:t>
            </a:r>
            <a:r>
              <a:rPr lang="en-CA" altLang="en-US" sz="1400">
                <a:latin typeface="Dagny OT"/>
                <a:hlinkClick r:id="rId5"/>
              </a:rPr>
              <a:t>http://www.deanenettles.com/webexamples/colorexamples</a:t>
            </a:r>
            <a:r>
              <a:rPr lang="en-US" altLang="en-US" sz="1400">
                <a:solidFill>
                  <a:schemeClr val="tx2"/>
                </a:solidFill>
                <a:latin typeface="Dagny OT"/>
              </a:rPr>
              <a:t>]</a:t>
            </a:r>
            <a:r>
              <a:rPr lang="en-US" altLang="en-US" sz="1400">
                <a:latin typeface="Dagny OT"/>
              </a:rPr>
              <a:t> </a:t>
            </a:r>
          </a:p>
        </p:txBody>
      </p:sp>
      <p:pic>
        <p:nvPicPr>
          <p:cNvPr id="7373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3" y="5451475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A1F22E-BF01-FD44-9099-8996C48767C1}"/>
              </a:ext>
            </a:extLst>
          </p:cNvPr>
          <p:cNvSpPr txBox="1">
            <a:spLocks/>
          </p:cNvSpPr>
          <p:nvPr/>
        </p:nvSpPr>
        <p:spPr>
          <a:xfrm>
            <a:off x="6444928" y="2127992"/>
            <a:ext cx="4040188" cy="41402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en-US" sz="1900" b="1" dirty="0" err="1">
                <a:latin typeface="Dagny OT" panose="020B0504020201020104" pitchFamily="34" charset="77"/>
              </a:rPr>
              <a:t>Complémentaire</a:t>
            </a:r>
            <a:r>
              <a:rPr lang="en-US" sz="1900" b="1" dirty="0">
                <a:latin typeface="Dagny OT" panose="020B0504020201020104" pitchFamily="34" charset="77"/>
              </a:rPr>
              <a:t> </a:t>
            </a:r>
            <a:r>
              <a:rPr lang="en-US" sz="1900" b="1" dirty="0" err="1">
                <a:latin typeface="Dagny OT" panose="020B0504020201020104" pitchFamily="34" charset="77"/>
              </a:rPr>
              <a:t>divisé</a:t>
            </a:r>
            <a:r>
              <a:rPr lang="en-US" sz="1900" b="1" dirty="0">
                <a:latin typeface="Dagny OT" panose="020B0504020201020104" pitchFamily="34" charset="77"/>
              </a:rPr>
              <a:t> </a:t>
            </a:r>
            <a:r>
              <a:rPr lang="en-US" sz="1900" b="1" dirty="0" err="1">
                <a:latin typeface="Dagny OT" panose="020B0504020201020104" pitchFamily="34" charset="77"/>
              </a:rPr>
              <a:t>à</a:t>
            </a:r>
            <a:r>
              <a:rPr lang="en-US" sz="1900" b="1" dirty="0">
                <a:latin typeface="Dagny OT" panose="020B0504020201020104" pitchFamily="34" charset="77"/>
              </a:rPr>
              <a:t> </a:t>
            </a:r>
            <a:br>
              <a:rPr lang="en-US" sz="1900" b="1" dirty="0">
                <a:latin typeface="Dagny OT" panose="020B0504020201020104" pitchFamily="34" charset="77"/>
              </a:rPr>
            </a:br>
            <a:r>
              <a:rPr lang="en-US" sz="1900" b="1" dirty="0">
                <a:latin typeface="Dagny OT" panose="020B0504020201020104" pitchFamily="34" charset="77"/>
              </a:rPr>
              <a:t>gauche (</a:t>
            </a:r>
            <a:r>
              <a:rPr lang="en-US" sz="1900" b="1" dirty="0" err="1">
                <a:latin typeface="Dagny OT" panose="020B0504020201020104" pitchFamily="34" charset="77"/>
              </a:rPr>
              <a:t>ou</a:t>
            </a:r>
            <a:r>
              <a:rPr lang="en-US" sz="1900" b="1" dirty="0">
                <a:latin typeface="Dagny OT" panose="020B0504020201020104" pitchFamily="34" charset="77"/>
              </a:rPr>
              <a:t> </a:t>
            </a:r>
            <a:r>
              <a:rPr lang="en-US" sz="1900" b="1" dirty="0" err="1">
                <a:latin typeface="Dagny OT" panose="020B0504020201020104" pitchFamily="34" charset="77"/>
              </a:rPr>
              <a:t>à</a:t>
            </a:r>
            <a:r>
              <a:rPr lang="en-US" sz="1900" b="1" dirty="0">
                <a:latin typeface="Dagny OT" panose="020B0504020201020104" pitchFamily="34" charset="77"/>
              </a:rPr>
              <a:t> droite)</a:t>
            </a:r>
            <a:endParaRPr lang="en-US" sz="1900" dirty="0">
              <a:latin typeface="Dagny OT" panose="020B0504020201020104" pitchFamily="34" charset="77"/>
            </a:endParaRPr>
          </a:p>
          <a:p>
            <a:pPr marL="0" indent="0" algn="just" fontAlgn="auto">
              <a:buFont typeface="Franklin Gothic Book" panose="020B0503020102020204" pitchFamily="34" charset="0"/>
              <a:buNone/>
              <a:defRPr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 fontAlgn="auto">
              <a:buNone/>
              <a:defRPr/>
            </a:pPr>
            <a:r>
              <a:rPr lang="en-US" sz="1900" b="1" dirty="0" err="1">
                <a:latin typeface="Dagny OT" panose="020B0504020201020104" pitchFamily="34" charset="77"/>
              </a:rPr>
              <a:t>Analogique</a:t>
            </a:r>
            <a:endParaRPr lang="en-US" sz="1900" dirty="0">
              <a:latin typeface="Dagny OT" panose="020B0504020201020104" pitchFamily="34" charset="77"/>
            </a:endParaRPr>
          </a:p>
          <a:p>
            <a:pPr marL="0" indent="0" algn="just" fontAlgn="auto">
              <a:buFont typeface="Franklin Gothic Book" panose="020B0503020102020204" pitchFamily="34" charset="0"/>
              <a:buNone/>
              <a:defRPr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 fontAlgn="auto">
              <a:buNone/>
              <a:defRPr/>
            </a:pPr>
            <a:r>
              <a:rPr lang="en-US" sz="1900" b="1" dirty="0" err="1">
                <a:latin typeface="Dagny OT" panose="020B0504020201020104" pitchFamily="34" charset="77"/>
              </a:rPr>
              <a:t>Diade</a:t>
            </a:r>
            <a:r>
              <a:rPr lang="en-US" sz="1900" b="1" dirty="0">
                <a:latin typeface="Dagny OT" panose="020B0504020201020104" pitchFamily="34" charset="77"/>
              </a:rPr>
              <a:t> de </a:t>
            </a:r>
            <a:r>
              <a:rPr lang="en-US" sz="1900" b="1" dirty="0" err="1">
                <a:latin typeface="Dagny OT" panose="020B0504020201020104" pitchFamily="34" charset="77"/>
              </a:rPr>
              <a:t>couleurs</a:t>
            </a:r>
            <a:endParaRPr lang="en-US" sz="1900" dirty="0">
              <a:latin typeface="Dagny OT" panose="020B0504020201020104" pitchFamily="34" charset="77"/>
            </a:endParaRPr>
          </a:p>
          <a:p>
            <a:pPr marL="0" indent="0" algn="just" fontAlgn="auto">
              <a:buFont typeface="Franklin Gothic Book" panose="020B0503020102020204" pitchFamily="34" charset="0"/>
              <a:buNone/>
              <a:defRPr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 fontAlgn="auto">
              <a:buNone/>
              <a:defRPr/>
            </a:pPr>
            <a:r>
              <a:rPr lang="en-US" sz="1900" b="1" dirty="0">
                <a:latin typeface="Dagny OT" panose="020B0504020201020104" pitchFamily="34" charset="77"/>
              </a:rPr>
              <a:t>Triade de </a:t>
            </a:r>
            <a:r>
              <a:rPr lang="en-US" sz="1900" b="1" dirty="0" err="1">
                <a:latin typeface="Dagny OT" panose="020B0504020201020104" pitchFamily="34" charset="77"/>
              </a:rPr>
              <a:t>couleurs</a:t>
            </a:r>
            <a:endParaRPr lang="en-US" sz="1900" dirty="0">
              <a:latin typeface="Dagny OT" panose="020B0504020201020104" pitchFamily="34" charset="77"/>
            </a:endParaRPr>
          </a:p>
          <a:p>
            <a:pPr marL="0" indent="0" algn="just" fontAlgn="auto">
              <a:buFont typeface="Franklin Gothic Book" panose="020B0503020102020204" pitchFamily="34" charset="0"/>
              <a:buNone/>
              <a:defRPr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 fontAlgn="auto">
              <a:buNone/>
              <a:defRPr/>
            </a:pPr>
            <a:r>
              <a:rPr lang="en-US" sz="1900" b="1" dirty="0" err="1">
                <a:latin typeface="Dagny OT" panose="020B0504020201020104" pitchFamily="34" charset="77"/>
              </a:rPr>
              <a:t>Tétrade</a:t>
            </a:r>
            <a:r>
              <a:rPr lang="en-US" sz="1900" b="1" dirty="0">
                <a:latin typeface="Dagny OT" panose="020B0504020201020104" pitchFamily="34" charset="77"/>
              </a:rPr>
              <a:t> de </a:t>
            </a:r>
            <a:r>
              <a:rPr lang="en-US" sz="1900" b="1" dirty="0" err="1">
                <a:latin typeface="Dagny OT" panose="020B0504020201020104" pitchFamily="34" charset="77"/>
              </a:rPr>
              <a:t>couleurs</a:t>
            </a:r>
            <a:endParaRPr lang="en-US" sz="1900" b="1" dirty="0">
              <a:latin typeface="Dagny OT" panose="020B0504020201020104" pitchFamily="34" charset="77"/>
            </a:endParaRPr>
          </a:p>
        </p:txBody>
      </p:sp>
      <p:pic>
        <p:nvPicPr>
          <p:cNvPr id="73738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192563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9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2860675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0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3795713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1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4730750"/>
            <a:ext cx="7207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2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5665788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43" name="Group 35"/>
          <p:cNvGrpSpPr>
            <a:grpSpLocks/>
          </p:cNvGrpSpPr>
          <p:nvPr/>
        </p:nvGrpSpPr>
        <p:grpSpPr bwMode="auto">
          <a:xfrm rot="1836008">
            <a:off x="4064000" y="4659313"/>
            <a:ext cx="544513" cy="15875"/>
            <a:chOff x="5021428" y="4555858"/>
            <a:chExt cx="545368" cy="1678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E9EFAB9-B4AA-DA4E-8162-AB0CC8A5C992}"/>
                </a:ext>
              </a:extLst>
            </p:cNvPr>
            <p:cNvCxnSpPr>
              <a:cxnSpLocks/>
            </p:cNvCxnSpPr>
            <p:nvPr/>
          </p:nvCxnSpPr>
          <p:spPr>
            <a:xfrm>
              <a:off x="5018750" y="4556172"/>
              <a:ext cx="545367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371AAB-5D4D-644B-ACDE-61048CC6A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5906" y="4570455"/>
              <a:ext cx="52151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4BD210-100A-F541-9006-74B2CC7DA8DB}"/>
              </a:ext>
            </a:extLst>
          </p:cNvPr>
          <p:cNvCxnSpPr>
            <a:cxnSpLocks/>
          </p:cNvCxnSpPr>
          <p:nvPr/>
        </p:nvCxnSpPr>
        <p:spPr>
          <a:xfrm rot="1836008">
            <a:off x="4081463" y="5722938"/>
            <a:ext cx="28733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B93DE7-96C5-3940-A731-808CAF83F896}"/>
              </a:ext>
            </a:extLst>
          </p:cNvPr>
          <p:cNvCxnSpPr>
            <a:cxnSpLocks/>
          </p:cNvCxnSpPr>
          <p:nvPr/>
        </p:nvCxnSpPr>
        <p:spPr>
          <a:xfrm rot="3476069">
            <a:off x="4256088" y="5895975"/>
            <a:ext cx="2857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8F734E-5954-5F49-BF11-FC778827133E}"/>
              </a:ext>
            </a:extLst>
          </p:cNvPr>
          <p:cNvCxnSpPr>
            <a:cxnSpLocks/>
          </p:cNvCxnSpPr>
          <p:nvPr/>
        </p:nvCxnSpPr>
        <p:spPr>
          <a:xfrm rot="192829">
            <a:off x="4289425" y="5765800"/>
            <a:ext cx="2857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5BA61B0-7194-9B42-8C00-E5C28AE13136}"/>
              </a:ext>
            </a:extLst>
          </p:cNvPr>
          <p:cNvCxnSpPr>
            <a:cxnSpLocks/>
          </p:cNvCxnSpPr>
          <p:nvPr/>
        </p:nvCxnSpPr>
        <p:spPr>
          <a:xfrm rot="192829" flipH="1">
            <a:off x="4291013" y="5788025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BBF88B-CA70-0B43-84FC-530D569A209B}"/>
              </a:ext>
            </a:extLst>
          </p:cNvPr>
          <p:cNvCxnSpPr>
            <a:cxnSpLocks/>
          </p:cNvCxnSpPr>
          <p:nvPr/>
        </p:nvCxnSpPr>
        <p:spPr>
          <a:xfrm rot="12474161">
            <a:off x="10369550" y="2312988"/>
            <a:ext cx="546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757224-125B-6945-8928-12FC8E1A9051}"/>
              </a:ext>
            </a:extLst>
          </p:cNvPr>
          <p:cNvCxnSpPr>
            <a:cxnSpLocks/>
          </p:cNvCxnSpPr>
          <p:nvPr/>
        </p:nvCxnSpPr>
        <p:spPr>
          <a:xfrm rot="192829">
            <a:off x="10637838" y="2247900"/>
            <a:ext cx="2857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192A7C-D2B0-304F-8C97-433B62ACCCB5}"/>
              </a:ext>
            </a:extLst>
          </p:cNvPr>
          <p:cNvCxnSpPr>
            <a:cxnSpLocks/>
          </p:cNvCxnSpPr>
          <p:nvPr/>
        </p:nvCxnSpPr>
        <p:spPr>
          <a:xfrm rot="192829" flipH="1">
            <a:off x="10641013" y="2273300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DFDCF2-E2F9-7D4E-97FC-22DBD799C87E}"/>
              </a:ext>
            </a:extLst>
          </p:cNvPr>
          <p:cNvCxnSpPr>
            <a:cxnSpLocks/>
          </p:cNvCxnSpPr>
          <p:nvPr/>
        </p:nvCxnSpPr>
        <p:spPr>
          <a:xfrm rot="3476069">
            <a:off x="10594975" y="3314700"/>
            <a:ext cx="2857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4A8504-F0A1-0346-B9D4-AE3A6AD2BA03}"/>
              </a:ext>
            </a:extLst>
          </p:cNvPr>
          <p:cNvCxnSpPr>
            <a:cxnSpLocks/>
          </p:cNvCxnSpPr>
          <p:nvPr/>
        </p:nvCxnSpPr>
        <p:spPr>
          <a:xfrm rot="1536814">
            <a:off x="10631488" y="3235325"/>
            <a:ext cx="28733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D5206CD-B01D-6B40-B721-57F50ECCCCD7}"/>
              </a:ext>
            </a:extLst>
          </p:cNvPr>
          <p:cNvCxnSpPr>
            <a:cxnSpLocks/>
          </p:cNvCxnSpPr>
          <p:nvPr/>
        </p:nvCxnSpPr>
        <p:spPr>
          <a:xfrm rot="192829">
            <a:off x="10628313" y="3184525"/>
            <a:ext cx="28733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CAB6295-71B0-8A47-A68D-C308B0A96121}"/>
              </a:ext>
            </a:extLst>
          </p:cNvPr>
          <p:cNvCxnSpPr>
            <a:cxnSpLocks/>
          </p:cNvCxnSpPr>
          <p:nvPr/>
        </p:nvCxnSpPr>
        <p:spPr>
          <a:xfrm rot="192829" flipH="1">
            <a:off x="10631488" y="3201988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0310359-1D0F-FE44-BD58-0DED398BB320}"/>
              </a:ext>
            </a:extLst>
          </p:cNvPr>
          <p:cNvCxnSpPr>
            <a:cxnSpLocks/>
          </p:cNvCxnSpPr>
          <p:nvPr/>
        </p:nvCxnSpPr>
        <p:spPr>
          <a:xfrm rot="3476069">
            <a:off x="10610056" y="4248944"/>
            <a:ext cx="287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3756" name="Group 76"/>
          <p:cNvGrpSpPr>
            <a:grpSpLocks/>
          </p:cNvGrpSpPr>
          <p:nvPr/>
        </p:nvGrpSpPr>
        <p:grpSpPr bwMode="auto">
          <a:xfrm rot="192829">
            <a:off x="10644188" y="4135438"/>
            <a:ext cx="285750" cy="12700"/>
            <a:chOff x="5021428" y="4555858"/>
            <a:chExt cx="545368" cy="141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0BAF383-0427-3C44-9A25-9C04A79A3276}"/>
                </a:ext>
              </a:extLst>
            </p:cNvPr>
            <p:cNvCxnSpPr>
              <a:cxnSpLocks/>
            </p:cNvCxnSpPr>
            <p:nvPr/>
          </p:nvCxnSpPr>
          <p:spPr>
            <a:xfrm>
              <a:off x="5020749" y="4555859"/>
              <a:ext cx="54536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9D1A30D-C706-1B43-9C40-CBDEB2781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1784" y="4556953"/>
              <a:ext cx="52415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B69F21D-2E04-4B40-B43E-925121F3AD62}"/>
              </a:ext>
            </a:extLst>
          </p:cNvPr>
          <p:cNvCxnSpPr>
            <a:cxnSpLocks/>
          </p:cNvCxnSpPr>
          <p:nvPr/>
        </p:nvCxnSpPr>
        <p:spPr>
          <a:xfrm rot="10800000">
            <a:off x="10347325" y="5114925"/>
            <a:ext cx="287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67F933B-B308-8649-9349-FC09EF135430}"/>
              </a:ext>
            </a:extLst>
          </p:cNvPr>
          <p:cNvCxnSpPr>
            <a:cxnSpLocks/>
          </p:cNvCxnSpPr>
          <p:nvPr/>
        </p:nvCxnSpPr>
        <p:spPr>
          <a:xfrm rot="18548660">
            <a:off x="10552906" y="4941094"/>
            <a:ext cx="287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776BBEA-6ABD-5E46-A939-3945B79999B2}"/>
              </a:ext>
            </a:extLst>
          </p:cNvPr>
          <p:cNvCxnSpPr>
            <a:cxnSpLocks/>
          </p:cNvCxnSpPr>
          <p:nvPr/>
        </p:nvCxnSpPr>
        <p:spPr>
          <a:xfrm rot="3476069">
            <a:off x="10569575" y="5165725"/>
            <a:ext cx="2857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AC84371-7EA1-A349-BCE1-2A2EA37B55A1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56081" y="5179219"/>
            <a:ext cx="27463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69EB6EB-81F1-224A-8573-0383657B1217}"/>
              </a:ext>
            </a:extLst>
          </p:cNvPr>
          <p:cNvCxnSpPr>
            <a:cxnSpLocks/>
          </p:cNvCxnSpPr>
          <p:nvPr/>
        </p:nvCxnSpPr>
        <p:spPr>
          <a:xfrm rot="18548660" flipH="1">
            <a:off x="10568781" y="4963319"/>
            <a:ext cx="27463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A6DAD12-4F42-A644-B99B-7F867EFAEEE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61613" y="5089525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7BDA844-4CE0-B042-9B69-9F9ED4E103A3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97356" y="4263232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FABAD02-E682-644B-8D06-240D0FB6D72A}"/>
              </a:ext>
            </a:extLst>
          </p:cNvPr>
          <p:cNvCxnSpPr>
            <a:cxnSpLocks/>
          </p:cNvCxnSpPr>
          <p:nvPr/>
        </p:nvCxnSpPr>
        <p:spPr>
          <a:xfrm rot="1536814" flipH="1">
            <a:off x="10614025" y="3252788"/>
            <a:ext cx="27463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46B95A-8C6B-EB4C-B117-F1F3C9621CD8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81481" y="3321844"/>
            <a:ext cx="27463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B0C582-39AC-C046-8476-1DC2F13DFA47}"/>
              </a:ext>
            </a:extLst>
          </p:cNvPr>
          <p:cNvCxnSpPr>
            <a:cxnSpLocks/>
          </p:cNvCxnSpPr>
          <p:nvPr/>
        </p:nvCxnSpPr>
        <p:spPr>
          <a:xfrm rot="12474161" flipH="1">
            <a:off x="10383838" y="2292350"/>
            <a:ext cx="523875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01CC123-55D3-6143-AC35-D1E287A87D4C}"/>
              </a:ext>
            </a:extLst>
          </p:cNvPr>
          <p:cNvCxnSpPr>
            <a:cxnSpLocks/>
          </p:cNvCxnSpPr>
          <p:nvPr/>
        </p:nvCxnSpPr>
        <p:spPr>
          <a:xfrm rot="3476069" flipH="1">
            <a:off x="4236244" y="5896769"/>
            <a:ext cx="27463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DAD604-A86B-EB4C-BE71-B58CF6ABBEB0}"/>
              </a:ext>
            </a:extLst>
          </p:cNvPr>
          <p:cNvCxnSpPr>
            <a:cxnSpLocks/>
          </p:cNvCxnSpPr>
          <p:nvPr/>
        </p:nvCxnSpPr>
        <p:spPr>
          <a:xfrm rot="1836008" flipH="1">
            <a:off x="4084638" y="5738813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B67EDCA-2923-0345-A145-36C48FB345A3}"/>
              </a:ext>
            </a:extLst>
          </p:cNvPr>
          <p:cNvCxnSpPr>
            <a:cxnSpLocks/>
          </p:cNvCxnSpPr>
          <p:nvPr/>
        </p:nvCxnSpPr>
        <p:spPr>
          <a:xfrm rot="1836008">
            <a:off x="10385425" y="6002338"/>
            <a:ext cx="546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C788012-F1C6-0F4D-AD34-21F714C2AA4B}"/>
              </a:ext>
            </a:extLst>
          </p:cNvPr>
          <p:cNvCxnSpPr>
            <a:cxnSpLocks/>
          </p:cNvCxnSpPr>
          <p:nvPr/>
        </p:nvCxnSpPr>
        <p:spPr>
          <a:xfrm rot="17902153">
            <a:off x="10356056" y="6003132"/>
            <a:ext cx="54451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F87EE70-AB48-6646-B31A-FCCCBCD240AA}"/>
              </a:ext>
            </a:extLst>
          </p:cNvPr>
          <p:cNvCxnSpPr>
            <a:cxnSpLocks/>
          </p:cNvCxnSpPr>
          <p:nvPr/>
        </p:nvCxnSpPr>
        <p:spPr>
          <a:xfrm rot="17902153" flipH="1">
            <a:off x="10384631" y="6006307"/>
            <a:ext cx="52228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F0A358F-3C0B-D74E-8C73-55D3FDC43329}"/>
              </a:ext>
            </a:extLst>
          </p:cNvPr>
          <p:cNvCxnSpPr>
            <a:cxnSpLocks/>
          </p:cNvCxnSpPr>
          <p:nvPr/>
        </p:nvCxnSpPr>
        <p:spPr>
          <a:xfrm rot="1836008" flipH="1">
            <a:off x="10393363" y="6019800"/>
            <a:ext cx="52228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525" y="1789113"/>
            <a:ext cx="8361363" cy="20970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sz="6000" b="1" dirty="0"/>
              <a:t>LES PRINCIPES DE LA VISUALISATION DES DONNÉES</a:t>
            </a:r>
            <a:endParaRPr lang="en-US" sz="6000" b="1" dirty="0"/>
          </a:p>
        </p:txBody>
      </p:sp>
      <p:sp>
        <p:nvSpPr>
          <p:cNvPr id="11267" name="Subtitle 9"/>
          <p:cNvSpPr>
            <a:spLocks noGrp="1"/>
          </p:cNvSpPr>
          <p:nvPr>
            <p:ph type="subTitle" idx="1"/>
          </p:nvPr>
        </p:nvSpPr>
        <p:spPr>
          <a:xfrm>
            <a:off x="2679700" y="3956050"/>
            <a:ext cx="6832600" cy="10858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Patrick Boily</a:t>
            </a:r>
            <a:br>
              <a:rPr lang="en-US" altLang="en-US" dirty="0"/>
            </a:br>
            <a:r>
              <a:rPr lang="en-US" altLang="en-US" dirty="0"/>
              <a:t>Data Action Lab | uOttawa | </a:t>
            </a:r>
            <a:r>
              <a:rPr lang="en-US" altLang="en-US" dirty="0" err="1"/>
              <a:t>Idlewyld</a:t>
            </a:r>
            <a:r>
              <a:rPr lang="en-US" altLang="en-US" dirty="0"/>
              <a:t> Analytics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hlinkClick r:id="rId2"/>
              </a:rPr>
              <a:t>pboily@uottawa.ca</a:t>
            </a:r>
            <a:r>
              <a:rPr lang="en-US" altLang="en-US" dirty="0"/>
              <a:t>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4DA107C2-5EE3-D641-B1C1-428A966D3717}"/>
              </a:ext>
            </a:extLst>
          </p:cNvPr>
          <p:cNvSpPr txBox="1">
            <a:spLocks/>
          </p:cNvSpPr>
          <p:nvPr/>
        </p:nvSpPr>
        <p:spPr>
          <a:xfrm>
            <a:off x="5360988" y="6537325"/>
            <a:ext cx="6831012" cy="320675"/>
          </a:xfrm>
          <a:prstGeom prst="rect">
            <a:avLst/>
          </a:prstGeom>
          <a:noFill/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defRPr/>
            </a:pPr>
            <a:r>
              <a:rPr lang="en-US" sz="1600" dirty="0">
                <a:solidFill>
                  <a:schemeClr val="tx2"/>
                </a:solidFill>
              </a:rPr>
              <a:t>[</a:t>
            </a:r>
            <a:r>
              <a:rPr lang="en-US" sz="1600" dirty="0" err="1">
                <a:solidFill>
                  <a:schemeClr val="tx2"/>
                </a:solidFill>
              </a:rPr>
              <a:t>en</a:t>
            </a:r>
            <a:r>
              <a:rPr lang="en-US" sz="1600" dirty="0">
                <a:solidFill>
                  <a:schemeClr val="tx2"/>
                </a:solidFill>
              </a:rPr>
              <a:t> collaboration avec Stephen Davies | DAVHILL]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PALETTES DE COULEURS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040193"/>
            <a:ext cx="10724921" cy="4311446"/>
          </a:xfrm>
        </p:spPr>
        <p:txBody>
          <a:bodyPr rtlCol="0">
            <a:normAutofit fontScale="85000" lnSpcReduction="20000"/>
          </a:bodyPr>
          <a:lstStyle/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En ce qui concerne la couleur, </a:t>
            </a:r>
            <a:r>
              <a:rPr lang="fr-FR" sz="2400" b="1" dirty="0">
                <a:latin typeface="Dagny OT" panose="020B0504020201020104" pitchFamily="34" charset="77"/>
              </a:rPr>
              <a:t>il faut en faire moins </a:t>
            </a:r>
            <a:r>
              <a:rPr lang="fr-FR" sz="2400" dirty="0">
                <a:latin typeface="Dagny OT" panose="020B0504020201020104" pitchFamily="34" charset="77"/>
              </a:rPr>
              <a:t>: utilisez-la avec parcimonie (on apprend aux graphistes à "bien faire les choses, en noir et blanc").</a:t>
            </a: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Sur la base des principes de la Gestalt, les schémas </a:t>
            </a:r>
            <a:r>
              <a:rPr lang="fr-FR" sz="2400" b="1" dirty="0">
                <a:latin typeface="Dagny OT" panose="020B0504020201020104" pitchFamily="34" charset="77"/>
              </a:rPr>
              <a:t>monochromes</a:t>
            </a:r>
            <a:r>
              <a:rPr lang="fr-FR" sz="2400" dirty="0">
                <a:latin typeface="Dagny OT" panose="020B0504020201020104" pitchFamily="34" charset="77"/>
              </a:rPr>
              <a:t> peuvent être particulièrement efficaces.</a:t>
            </a: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Le cas échéant, choisissez un schéma basé sur l'identité de l'entreprise (cela maximise l'adhésion).</a:t>
            </a: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Créez un modèle (et respectez-le).</a:t>
            </a: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Téléchargez des images pour voir à quoi ressemblent les graphiques en fonction des différents degrés de daltonisme : 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en-CA" sz="1800" i="0" dirty="0">
                <a:latin typeface="Dagny OT" panose="020B0504020201020104" pitchFamily="34" charset="77"/>
                <a:hlinkClick r:id="rId2"/>
              </a:rPr>
              <a:t>https://www.color-blindness.com/coblis-color-blindness-simulator</a:t>
            </a:r>
            <a:r>
              <a:rPr lang="en-CA" sz="1800" i="0" dirty="0">
                <a:latin typeface="Dagny OT" panose="020B0504020201020104" pitchFamily="34" charset="77"/>
              </a:rPr>
              <a:t> </a:t>
            </a:r>
            <a:r>
              <a:rPr lang="en-CA" sz="1800" dirty="0">
                <a:latin typeface="Dagny OT" panose="020B0504020201020104" pitchFamily="34" charset="77"/>
              </a:rPr>
              <a:t>(</a:t>
            </a:r>
            <a:r>
              <a:rPr lang="en-CA" sz="1800" dirty="0" err="1">
                <a:latin typeface="Dagny OT" panose="020B0504020201020104" pitchFamily="34" charset="77"/>
              </a:rPr>
              <a:t>il</a:t>
            </a:r>
            <a:r>
              <a:rPr lang="en-CA" sz="1800" dirty="0">
                <a:latin typeface="Dagny OT" panose="020B0504020201020104" pitchFamily="34" charset="77"/>
              </a:rPr>
              <a:t> </a:t>
            </a:r>
            <a:r>
              <a:rPr lang="en-CA" sz="1800" dirty="0" err="1">
                <a:latin typeface="Dagny OT" panose="020B0504020201020104" pitchFamily="34" charset="77"/>
              </a:rPr>
              <a:t>existe</a:t>
            </a:r>
            <a:r>
              <a:rPr lang="en-CA" sz="1800" dirty="0">
                <a:latin typeface="Dagny OT" panose="020B0504020201020104" pitchFamily="34" charset="77"/>
              </a:rPr>
              <a:t> </a:t>
            </a:r>
            <a:r>
              <a:rPr lang="en-CA" sz="1800" dirty="0" err="1">
                <a:latin typeface="Dagny OT" panose="020B0504020201020104" pitchFamily="34" charset="77"/>
              </a:rPr>
              <a:t>d'autres</a:t>
            </a:r>
            <a:r>
              <a:rPr lang="en-CA" sz="1800" dirty="0">
                <a:latin typeface="Dagny OT" panose="020B0504020201020104" pitchFamily="34" charset="77"/>
              </a:rPr>
              <a:t> </a:t>
            </a:r>
            <a:r>
              <a:rPr lang="en-CA" sz="1800" dirty="0" err="1">
                <a:latin typeface="Dagny OT" panose="020B0504020201020104" pitchFamily="34" charset="77"/>
              </a:rPr>
              <a:t>outils</a:t>
            </a:r>
            <a:r>
              <a:rPr lang="en-CA" sz="1800" dirty="0">
                <a:latin typeface="Dagny OT" panose="020B0504020201020104" pitchFamily="34" charset="77"/>
              </a:rPr>
              <a:t>)</a:t>
            </a:r>
            <a:endParaRPr lang="en-CA" sz="1800" i="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3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82238" cy="1485900"/>
          </a:xfrm>
        </p:spPr>
        <p:txBody>
          <a:bodyPr/>
          <a:lstStyle/>
          <a:p>
            <a:pPr eaLnBrk="1" hangingPunct="1"/>
            <a:r>
              <a:rPr lang="fr-CA" sz="3200" b="1" cap="all" dirty="0">
                <a:solidFill>
                  <a:schemeClr val="tx1"/>
                </a:solidFill>
              </a:rPr>
              <a:t>Le « flux de travail » de la science des données</a:t>
            </a:r>
            <a:endParaRPr lang="en-US" altLang="en-US" sz="3200" b="1" dirty="0"/>
          </a:p>
        </p:txBody>
      </p:sp>
      <p:grpSp>
        <p:nvGrpSpPr>
          <p:cNvPr id="13315" name="Group 5"/>
          <p:cNvGrpSpPr>
            <a:grpSpLocks/>
          </p:cNvGrpSpPr>
          <p:nvPr/>
        </p:nvGrpSpPr>
        <p:grpSpPr bwMode="auto">
          <a:xfrm>
            <a:off x="1138238" y="2093913"/>
            <a:ext cx="1717675" cy="1736725"/>
            <a:chOff x="753626" y="1690688"/>
            <a:chExt cx="1718269" cy="1735800"/>
          </a:xfrm>
        </p:grpSpPr>
        <p:sp>
          <p:nvSpPr>
            <p:cNvPr id="7" name="Rectangle 6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69" name="TextBox 7"/>
            <p:cNvSpPr txBox="1">
              <a:spLocks noChangeArrowheads="1"/>
            </p:cNvSpPr>
            <p:nvPr/>
          </p:nvSpPr>
          <p:spPr bwMode="auto">
            <a:xfrm>
              <a:off x="753626" y="2229403"/>
              <a:ext cx="1718269" cy="64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 eaLnBrk="1" hangingPunct="1"/>
              <a:r>
                <a:rPr lang="en-US" altLang="en-US" dirty="0" err="1">
                  <a:latin typeface="Dagny OT"/>
                  <a:ea typeface="Helvetica Light"/>
                  <a:cs typeface="Helvetica Light"/>
                </a:rPr>
                <a:t>Objectif</a:t>
              </a:r>
              <a:r>
                <a:rPr lang="en-US" altLang="en-US" dirty="0">
                  <a:latin typeface="Dagny OT"/>
                  <a:ea typeface="Helvetica Light"/>
                  <a:cs typeface="Helvetica Light"/>
                </a:rPr>
                <a:t>/ </a:t>
              </a:r>
              <a:r>
                <a:rPr lang="fr-CA" altLang="en-US" dirty="0">
                  <a:latin typeface="Dagny OT" panose="020B0504020201020104"/>
                  <a:ea typeface="Helvetica Light"/>
                  <a:cs typeface="Helvetica Light"/>
                </a:rPr>
                <a:t>Justification</a:t>
              </a:r>
              <a:endParaRPr lang="en-US" altLang="en-US" dirty="0">
                <a:latin typeface="Dagny OT"/>
                <a:ea typeface="Helvetica Light"/>
                <a:cs typeface="Helvetica Light"/>
              </a:endParaRPr>
            </a:p>
          </p:txBody>
        </p:sp>
      </p:grpSp>
      <p:grpSp>
        <p:nvGrpSpPr>
          <p:cNvPr id="13316" name="Group 8"/>
          <p:cNvGrpSpPr>
            <a:grpSpLocks/>
          </p:cNvGrpSpPr>
          <p:nvPr/>
        </p:nvGrpSpPr>
        <p:grpSpPr bwMode="auto">
          <a:xfrm>
            <a:off x="1138238" y="4373563"/>
            <a:ext cx="1717675" cy="1736725"/>
            <a:chOff x="906026" y="4097163"/>
            <a:chExt cx="1718269" cy="1735800"/>
          </a:xfrm>
        </p:grpSpPr>
        <p:sp>
          <p:nvSpPr>
            <p:cNvPr id="10" name="Rectangle 9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67" name="TextBox 10"/>
            <p:cNvSpPr txBox="1">
              <a:spLocks noChangeArrowheads="1"/>
            </p:cNvSpPr>
            <p:nvPr/>
          </p:nvSpPr>
          <p:spPr bwMode="auto">
            <a:xfrm>
              <a:off x="906026" y="4503398"/>
              <a:ext cx="171826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Dagny OT"/>
                  <a:ea typeface="Helvetica Light"/>
                  <a:cs typeface="Helvetica Light"/>
                </a:rPr>
                <a:t>Infrastructure </a:t>
              </a:r>
              <a:r>
                <a:rPr lang="fr-CA" altLang="en-US" dirty="0">
                  <a:latin typeface="Dagny OT" panose="020B0504020201020104"/>
                  <a:ea typeface="Helvetica Light"/>
                  <a:cs typeface="Helvetica Light"/>
                </a:rPr>
                <a:t>et gestion des données</a:t>
              </a:r>
            </a:p>
          </p:txBody>
        </p:sp>
      </p:grpSp>
      <p:grpSp>
        <p:nvGrpSpPr>
          <p:cNvPr id="13317" name="Group 11"/>
          <p:cNvGrpSpPr>
            <a:grpSpLocks/>
          </p:cNvGrpSpPr>
          <p:nvPr/>
        </p:nvGrpSpPr>
        <p:grpSpPr bwMode="auto">
          <a:xfrm>
            <a:off x="4070350" y="2093913"/>
            <a:ext cx="1719263" cy="1736725"/>
            <a:chOff x="3953654" y="2202263"/>
            <a:chExt cx="1718269" cy="1735800"/>
          </a:xfrm>
        </p:grpSpPr>
        <p:sp>
          <p:nvSpPr>
            <p:cNvPr id="13" name="Rectangle 12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65" name="TextBox 13"/>
            <p:cNvSpPr txBox="1">
              <a:spLocks noChangeArrowheads="1"/>
            </p:cNvSpPr>
            <p:nvPr/>
          </p:nvSpPr>
          <p:spPr bwMode="auto">
            <a:xfrm>
              <a:off x="3953654" y="2746998"/>
              <a:ext cx="17182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 eaLnBrk="1" hangingPunct="1"/>
              <a:r>
                <a:rPr lang="en-US" altLang="en-US" dirty="0" err="1">
                  <a:latin typeface="Dagny OT"/>
                  <a:ea typeface="Helvetica Light"/>
                  <a:cs typeface="Helvetica Light"/>
                </a:rPr>
                <a:t>Collecte</a:t>
              </a:r>
              <a:r>
                <a:rPr lang="en-US" altLang="en-US" dirty="0">
                  <a:latin typeface="Dagny OT"/>
                  <a:ea typeface="Helvetica Light"/>
                  <a:cs typeface="Helvetica Light"/>
                </a:rPr>
                <a:t> des </a:t>
              </a:r>
              <a:r>
                <a:rPr lang="en-US" altLang="en-US" dirty="0" err="1">
                  <a:latin typeface="Dagny OT"/>
                  <a:ea typeface="Helvetica Light"/>
                  <a:cs typeface="Helvetica Light"/>
                </a:rPr>
                <a:t>données</a:t>
              </a:r>
              <a:endParaRPr lang="en-US" altLang="en-US" dirty="0">
                <a:latin typeface="Dagny OT"/>
                <a:ea typeface="Helvetica Light"/>
                <a:cs typeface="Helvetica Light"/>
              </a:endParaRPr>
            </a:p>
          </p:txBody>
        </p:sp>
      </p:grpSp>
      <p:grpSp>
        <p:nvGrpSpPr>
          <p:cNvPr id="13318" name="Group 14"/>
          <p:cNvGrpSpPr>
            <a:grpSpLocks/>
          </p:cNvGrpSpPr>
          <p:nvPr/>
        </p:nvGrpSpPr>
        <p:grpSpPr bwMode="auto">
          <a:xfrm>
            <a:off x="4070350" y="4373563"/>
            <a:ext cx="1719263" cy="1736725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63" name="TextBox 16"/>
            <p:cNvSpPr txBox="1">
              <a:spLocks noChangeArrowheads="1"/>
            </p:cNvSpPr>
            <p:nvPr/>
          </p:nvSpPr>
          <p:spPr bwMode="auto">
            <a:xfrm>
              <a:off x="3920159" y="4973639"/>
              <a:ext cx="17182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/>
              <a:r>
                <a:rPr lang="fr-CA" altLang="en-US" dirty="0">
                  <a:latin typeface="Dagny OT" panose="020B0504020201020104"/>
                  <a:ea typeface="Helvetica Light"/>
                  <a:cs typeface="Helvetica Light"/>
                </a:rPr>
                <a:t>Préparation des données</a:t>
              </a:r>
            </a:p>
          </p:txBody>
        </p:sp>
      </p:grpSp>
      <p:grpSp>
        <p:nvGrpSpPr>
          <p:cNvPr id="13319" name="Group 17"/>
          <p:cNvGrpSpPr>
            <a:grpSpLocks/>
          </p:cNvGrpSpPr>
          <p:nvPr/>
        </p:nvGrpSpPr>
        <p:grpSpPr bwMode="auto">
          <a:xfrm>
            <a:off x="7002463" y="2093913"/>
            <a:ext cx="1719262" cy="1736725"/>
            <a:chOff x="6256959" y="2227198"/>
            <a:chExt cx="1718269" cy="1735800"/>
          </a:xfrm>
        </p:grpSpPr>
        <p:sp>
          <p:nvSpPr>
            <p:cNvPr id="19" name="Rectangle 18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61" name="TextBox 19"/>
            <p:cNvSpPr txBox="1">
              <a:spLocks noChangeArrowheads="1"/>
            </p:cNvSpPr>
            <p:nvPr/>
          </p:nvSpPr>
          <p:spPr bwMode="auto">
            <a:xfrm>
              <a:off x="6256959" y="2771933"/>
              <a:ext cx="17182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latin typeface="Dagny OT"/>
                  <a:ea typeface="Helvetica Light"/>
                  <a:cs typeface="Helvetica Light"/>
                </a:rPr>
                <a:t>Exploration des </a:t>
              </a:r>
              <a:r>
                <a:rPr lang="en-US" altLang="en-US" dirty="0" err="1">
                  <a:latin typeface="Dagny OT"/>
                  <a:ea typeface="Helvetica Light"/>
                  <a:cs typeface="Helvetica Light"/>
                </a:rPr>
                <a:t>données</a:t>
              </a:r>
              <a:endParaRPr lang="en-US" altLang="en-US" dirty="0">
                <a:latin typeface="Dagny OT"/>
                <a:ea typeface="Helvetica Light"/>
                <a:cs typeface="Helvetica Light"/>
              </a:endParaRPr>
            </a:p>
          </p:txBody>
        </p:sp>
      </p:grpSp>
      <p:grpSp>
        <p:nvGrpSpPr>
          <p:cNvPr id="13320" name="Group 20"/>
          <p:cNvGrpSpPr>
            <a:grpSpLocks/>
          </p:cNvGrpSpPr>
          <p:nvPr/>
        </p:nvGrpSpPr>
        <p:grpSpPr bwMode="auto">
          <a:xfrm>
            <a:off x="7002463" y="4373563"/>
            <a:ext cx="1719262" cy="1736725"/>
            <a:chOff x="6527893" y="4626129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59" name="TextBox 22"/>
            <p:cNvSpPr txBox="1">
              <a:spLocks noChangeArrowheads="1"/>
            </p:cNvSpPr>
            <p:nvPr/>
          </p:nvSpPr>
          <p:spPr bwMode="auto">
            <a:xfrm>
              <a:off x="6527893" y="5170864"/>
              <a:ext cx="17182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/>
              <a:r>
                <a:rPr lang="fr-CA" altLang="en-US" dirty="0">
                  <a:latin typeface="Dagny OT" panose="020B0504020201020104"/>
                  <a:ea typeface="Helvetica Light"/>
                  <a:cs typeface="Helvetica Light"/>
                </a:rPr>
                <a:t>Modélisation et analyse</a:t>
              </a:r>
            </a:p>
          </p:txBody>
        </p:sp>
      </p:grpSp>
      <p:grpSp>
        <p:nvGrpSpPr>
          <p:cNvPr id="13321" name="Group 23"/>
          <p:cNvGrpSpPr>
            <a:grpSpLocks/>
          </p:cNvGrpSpPr>
          <p:nvPr/>
        </p:nvGrpSpPr>
        <p:grpSpPr bwMode="auto">
          <a:xfrm>
            <a:off x="9936163" y="2093913"/>
            <a:ext cx="1717675" cy="1736725"/>
            <a:chOff x="8695359" y="2361363"/>
            <a:chExt cx="1718269" cy="1735800"/>
          </a:xfrm>
        </p:grpSpPr>
        <p:sp>
          <p:nvSpPr>
            <p:cNvPr id="25" name="Rectangle 24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57" name="TextBox 25"/>
            <p:cNvSpPr txBox="1">
              <a:spLocks noChangeArrowheads="1"/>
            </p:cNvSpPr>
            <p:nvPr/>
          </p:nvSpPr>
          <p:spPr bwMode="auto">
            <a:xfrm>
              <a:off x="8695359" y="2767598"/>
              <a:ext cx="171826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/>
              <a:r>
                <a:rPr lang="fr-CA" altLang="en-US" dirty="0">
                  <a:latin typeface="Dagny OT" panose="020B0504020201020104"/>
                  <a:ea typeface="Helvetica Light"/>
                  <a:cs typeface="Helvetica Light"/>
                </a:rPr>
                <a:t>Utilisation et aide à la décision</a:t>
              </a:r>
            </a:p>
          </p:txBody>
        </p:sp>
      </p:grpSp>
      <p:grpSp>
        <p:nvGrpSpPr>
          <p:cNvPr id="13322" name="Group 26"/>
          <p:cNvGrpSpPr>
            <a:grpSpLocks/>
          </p:cNvGrpSpPr>
          <p:nvPr/>
        </p:nvGrpSpPr>
        <p:grpSpPr bwMode="auto">
          <a:xfrm>
            <a:off x="9936163" y="4373563"/>
            <a:ext cx="1717675" cy="1736725"/>
            <a:chOff x="9372692" y="4823354"/>
            <a:chExt cx="1718269" cy="1735800"/>
          </a:xfrm>
        </p:grpSpPr>
        <p:sp>
          <p:nvSpPr>
            <p:cNvPr id="28" name="Rectangle 27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55" name="TextBox 28"/>
            <p:cNvSpPr txBox="1">
              <a:spLocks noChangeArrowheads="1"/>
            </p:cNvSpPr>
            <p:nvPr/>
          </p:nvSpPr>
          <p:spPr bwMode="auto">
            <a:xfrm>
              <a:off x="9372692" y="5514283"/>
              <a:ext cx="1718269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700">
                  <a:latin typeface="Dagny OT"/>
                  <a:ea typeface="Helvetica Light"/>
                  <a:cs typeface="Helvetica Light"/>
                </a:rPr>
                <a:t>Communication</a:t>
              </a:r>
            </a:p>
          </p:txBody>
        </p:sp>
      </p:grpSp>
      <p:cxnSp>
        <p:nvCxnSpPr>
          <p:cNvPr id="30" name="Straight Arrow Connector 29"/>
          <p:cNvCxnSpPr>
            <a:stCxn id="7" idx="2"/>
            <a:endCxn id="10" idx="0"/>
          </p:cNvCxnSpPr>
          <p:nvPr/>
        </p:nvCxnSpPr>
        <p:spPr>
          <a:xfrm>
            <a:off x="1997075" y="3830638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  <a:endCxn id="16" idx="0"/>
          </p:cNvCxnSpPr>
          <p:nvPr/>
        </p:nvCxnSpPr>
        <p:spPr>
          <a:xfrm>
            <a:off x="4929188" y="3830638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3"/>
            <a:endCxn id="13" idx="1"/>
          </p:cNvCxnSpPr>
          <p:nvPr/>
        </p:nvCxnSpPr>
        <p:spPr>
          <a:xfrm>
            <a:off x="2855913" y="2962275"/>
            <a:ext cx="1214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367" idx="3"/>
            <a:endCxn id="13" idx="1"/>
          </p:cNvCxnSpPr>
          <p:nvPr/>
        </p:nvCxnSpPr>
        <p:spPr>
          <a:xfrm flipV="1">
            <a:off x="2855913" y="2962275"/>
            <a:ext cx="1214437" cy="227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3361" idx="1"/>
          </p:cNvCxnSpPr>
          <p:nvPr/>
        </p:nvCxnSpPr>
        <p:spPr>
          <a:xfrm>
            <a:off x="5789613" y="2962275"/>
            <a:ext cx="1212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  <a:endCxn id="19" idx="1"/>
          </p:cNvCxnSpPr>
          <p:nvPr/>
        </p:nvCxnSpPr>
        <p:spPr>
          <a:xfrm flipV="1">
            <a:off x="5789613" y="2962275"/>
            <a:ext cx="1212850" cy="227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22" idx="1"/>
          </p:cNvCxnSpPr>
          <p:nvPr/>
        </p:nvCxnSpPr>
        <p:spPr>
          <a:xfrm>
            <a:off x="5789613" y="5241925"/>
            <a:ext cx="1212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2" idx="0"/>
          </p:cNvCxnSpPr>
          <p:nvPr/>
        </p:nvCxnSpPr>
        <p:spPr>
          <a:xfrm>
            <a:off x="7862888" y="3830638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3"/>
            <a:endCxn id="25" idx="1"/>
          </p:cNvCxnSpPr>
          <p:nvPr/>
        </p:nvCxnSpPr>
        <p:spPr>
          <a:xfrm>
            <a:off x="8721725" y="2962275"/>
            <a:ext cx="1214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9" idx="3"/>
            <a:endCxn id="28" idx="1"/>
          </p:cNvCxnSpPr>
          <p:nvPr/>
        </p:nvCxnSpPr>
        <p:spPr>
          <a:xfrm>
            <a:off x="8721725" y="2962275"/>
            <a:ext cx="1214438" cy="227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2" idx="3"/>
            <a:endCxn id="28" idx="1"/>
          </p:cNvCxnSpPr>
          <p:nvPr/>
        </p:nvCxnSpPr>
        <p:spPr>
          <a:xfrm>
            <a:off x="8721725" y="5241925"/>
            <a:ext cx="1214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2"/>
            <a:endCxn id="28" idx="0"/>
          </p:cNvCxnSpPr>
          <p:nvPr/>
        </p:nvCxnSpPr>
        <p:spPr>
          <a:xfrm>
            <a:off x="10795000" y="3830638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359" idx="1"/>
            <a:endCxn id="13365" idx="3"/>
          </p:cNvCxnSpPr>
          <p:nvPr/>
        </p:nvCxnSpPr>
        <p:spPr>
          <a:xfrm flipH="1" flipV="1">
            <a:off x="5789613" y="2962275"/>
            <a:ext cx="1212850" cy="227965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051425" y="3830638"/>
            <a:ext cx="0" cy="5429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109788" y="3830638"/>
            <a:ext cx="0" cy="5429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855913" y="2847975"/>
            <a:ext cx="1214437" cy="15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855913" y="3217863"/>
            <a:ext cx="1214437" cy="22479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789613" y="5534025"/>
            <a:ext cx="121285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5789613" y="2847975"/>
            <a:ext cx="1212850" cy="15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92788" y="3198813"/>
            <a:ext cx="1212850" cy="22479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977188" y="3830638"/>
            <a:ext cx="0" cy="5429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0800000">
            <a:off x="2847975" y="2633663"/>
            <a:ext cx="4889500" cy="3697287"/>
          </a:xfrm>
          <a:prstGeom prst="bentConnector3">
            <a:avLst>
              <a:gd name="adj1" fmla="val 86787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737475" y="6110288"/>
            <a:ext cx="0" cy="2206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997075" y="1927225"/>
            <a:ext cx="87979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0"/>
          </p:cNvCxnSpPr>
          <p:nvPr/>
        </p:nvCxnSpPr>
        <p:spPr>
          <a:xfrm flipH="1" flipV="1">
            <a:off x="10795000" y="1927225"/>
            <a:ext cx="0" cy="1666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721725" y="2847975"/>
            <a:ext cx="121443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8721725" y="3205163"/>
            <a:ext cx="1214438" cy="22479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3359" idx="3"/>
            <a:endCxn id="25" idx="1"/>
          </p:cNvCxnSpPr>
          <p:nvPr/>
        </p:nvCxnSpPr>
        <p:spPr>
          <a:xfrm flipV="1">
            <a:off x="8721725" y="2962275"/>
            <a:ext cx="1214438" cy="227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7" idx="0"/>
          </p:cNvCxnSpPr>
          <p:nvPr/>
        </p:nvCxnSpPr>
        <p:spPr>
          <a:xfrm>
            <a:off x="1997075" y="1927225"/>
            <a:ext cx="0" cy="1666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6770688" y="1866900"/>
            <a:ext cx="2159000" cy="2160588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9713913" y="4160838"/>
            <a:ext cx="2160587" cy="2160587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latin typeface="Dagny OT" panose="020B0504020201020104" pitchFamily="34" charset="77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99D0961-9F96-9E4A-886E-B1E6C3BA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44913" y="307975"/>
            <a:ext cx="5868987" cy="5868988"/>
          </a:xfrm>
        </p:spPr>
      </p:pic>
      <p:sp>
        <p:nvSpPr>
          <p:cNvPr id="16387" name="TextBox 9"/>
          <p:cNvSpPr txBox="1">
            <a:spLocks noChangeArrowheads="1"/>
          </p:cNvSpPr>
          <p:nvPr/>
        </p:nvSpPr>
        <p:spPr bwMode="auto">
          <a:xfrm>
            <a:off x="8996517" y="0"/>
            <a:ext cx="3195484" cy="30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 sz="1400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[Ensemble de </a:t>
            </a:r>
            <a:r>
              <a:rPr lang="en-US" altLang="en-US" sz="1400" dirty="0" err="1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données</a:t>
            </a:r>
            <a:r>
              <a:rPr lang="en-US" altLang="en-US" sz="1400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personnelles</a:t>
            </a:r>
            <a:r>
              <a:rPr lang="en-US" altLang="en-US" sz="1400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]</a:t>
            </a:r>
          </a:p>
        </p:txBody>
      </p:sp>
      <p:sp>
        <p:nvSpPr>
          <p:cNvPr id="16388" name="TextBox 11"/>
          <p:cNvSpPr txBox="1">
            <a:spLocks noChangeArrowheads="1"/>
          </p:cNvSpPr>
          <p:nvPr/>
        </p:nvSpPr>
        <p:spPr bwMode="auto">
          <a:xfrm>
            <a:off x="4514850" y="6176963"/>
            <a:ext cx="5099050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fr-FR" altLang="en-US" b="1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Arrivée des clients au comptoir (par minute)</a:t>
            </a:r>
            <a:endParaRPr lang="en-US" altLang="en-US" b="1" dirty="0">
              <a:solidFill>
                <a:schemeClr val="tx2"/>
              </a:solidFill>
              <a:latin typeface="Dagny OT"/>
              <a:ea typeface="Helvetica Light"/>
              <a:cs typeface="Helvetica Light"/>
            </a:endParaRP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 rot="16200000">
            <a:off x="597694" y="3021291"/>
            <a:ext cx="560228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fr-FR" altLang="en-US" b="1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Clients servis au comptoir (par minute)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1225213" cy="14859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REPRÉSENTER LES OBSERVATIONS</a:t>
            </a:r>
            <a:endParaRPr lang="en-US" alt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6000"/>
            <a:ext cx="7100372" cy="3581400"/>
          </a:xfrm>
        </p:spPr>
        <p:txBody>
          <a:bodyPr rtlCol="0">
            <a:normAutofit fontScale="92500"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2 variables peuvent être représentées par leur position dans le plan. </a:t>
            </a: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b="1" dirty="0">
                <a:latin typeface="Dagny OT" panose="020B0504020201020104" pitchFamily="34" charset="77"/>
              </a:rPr>
              <a:t>Des facteurs supplémentaires </a:t>
            </a:r>
            <a:r>
              <a:rPr lang="fr-FR" dirty="0">
                <a:latin typeface="Dagny OT" panose="020B0504020201020104" pitchFamily="34" charset="77"/>
              </a:rPr>
              <a:t>peuvent être représentés par : 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taille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couleur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valeur 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texture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orientation de la ligne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forme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(mouvement ?)</a:t>
            </a:r>
            <a:endParaRPr lang="en-US" i="0" dirty="0">
              <a:latin typeface="Dagny OT" panose="020B0504020201020104" pitchFamily="34" charset="77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8526327" y="1650120"/>
            <a:ext cx="323542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NASA CM1 (sous-ensemble)</a:t>
            </a:r>
          </a:p>
        </p:txBody>
      </p:sp>
      <p:pic>
        <p:nvPicPr>
          <p:cNvPr id="1741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 bwMode="auto">
          <a:xfrm>
            <a:off x="8206245" y="2050170"/>
            <a:ext cx="3875587" cy="480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89525" y="7938"/>
            <a:ext cx="7102475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904875"/>
            <a:ext cx="7129463" cy="522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stCxn id="15" idx="0"/>
          </p:cNvCxnSpPr>
          <p:nvPr/>
        </p:nvCxnSpPr>
        <p:spPr>
          <a:xfrm flipH="1" flipV="1">
            <a:off x="8621713" y="3140075"/>
            <a:ext cx="987425" cy="658813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5" idx="1"/>
          </p:cNvCxnSpPr>
          <p:nvPr/>
        </p:nvCxnSpPr>
        <p:spPr>
          <a:xfrm flipH="1" flipV="1">
            <a:off x="7747000" y="3536950"/>
            <a:ext cx="1481138" cy="446088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28138" y="3798888"/>
            <a:ext cx="762000" cy="369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lIns="91436" tIns="45719" rIns="91436" bIns="45719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taille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cxnSp>
        <p:nvCxnSpPr>
          <p:cNvPr id="23" name="Straight Arrow Connector 22"/>
          <p:cNvCxnSpPr>
            <a:stCxn id="25" idx="0"/>
          </p:cNvCxnSpPr>
          <p:nvPr/>
        </p:nvCxnSpPr>
        <p:spPr>
          <a:xfrm flipH="1">
            <a:off x="8301038" y="690563"/>
            <a:ext cx="619125" cy="849312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1"/>
          </p:cNvCxnSpPr>
          <p:nvPr/>
        </p:nvCxnSpPr>
        <p:spPr>
          <a:xfrm flipH="1">
            <a:off x="7615238" y="876300"/>
            <a:ext cx="819150" cy="663575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434388" y="690563"/>
            <a:ext cx="971550" cy="369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lIns="91436" tIns="45719" rIns="91436" bIns="45719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couleur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cxnSp>
        <p:nvCxnSpPr>
          <p:cNvPr id="32" name="Straight Arrow Connector 31"/>
          <p:cNvCxnSpPr>
            <a:stCxn id="34" idx="0"/>
          </p:cNvCxnSpPr>
          <p:nvPr/>
        </p:nvCxnSpPr>
        <p:spPr>
          <a:xfrm flipV="1">
            <a:off x="7529513" y="4606925"/>
            <a:ext cx="655637" cy="254000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4" idx="3"/>
          </p:cNvCxnSpPr>
          <p:nvPr/>
        </p:nvCxnSpPr>
        <p:spPr>
          <a:xfrm flipV="1">
            <a:off x="7985125" y="4860925"/>
            <a:ext cx="200025" cy="184150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072313" y="4860925"/>
            <a:ext cx="912812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lIns="91436" tIns="45719" rIns="91436" bIns="45719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forme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3252788" y="3473450"/>
            <a:ext cx="141287" cy="2225675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9" idx="3"/>
          </p:cNvCxnSpPr>
          <p:nvPr/>
        </p:nvCxnSpPr>
        <p:spPr>
          <a:xfrm flipV="1">
            <a:off x="3836988" y="5816600"/>
            <a:ext cx="430212" cy="66675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627313" y="5699125"/>
            <a:ext cx="1209675" cy="369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lIns="91436" tIns="45719" rIns="91436" bIns="45719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position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9525" y="7938"/>
            <a:ext cx="7102475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8448" name="Rectangle 21"/>
          <p:cNvSpPr>
            <a:spLocks noChangeArrowheads="1"/>
          </p:cNvSpPr>
          <p:nvPr/>
        </p:nvSpPr>
        <p:spPr bwMode="auto">
          <a:xfrm>
            <a:off x="1897626" y="471488"/>
            <a:ext cx="7148051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NASA CM1 (sous-ensemble)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75875" cy="14859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VISUALISATIONS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794" y="2171700"/>
            <a:ext cx="9601200" cy="3581400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Graphique en ligne/graphique en creux/ligne de chiffres</a:t>
            </a:r>
          </a:p>
          <a:p>
            <a:pPr marL="0" indent="0" eaLnBrk="1" fontAlgn="auto" hangingPunct="1"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Histogramme</a:t>
            </a:r>
          </a:p>
          <a:p>
            <a:pPr marL="0" indent="0" eaLnBrk="1" fontAlgn="auto" hangingPunct="1"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Graphique en ligne</a:t>
            </a:r>
          </a:p>
          <a:p>
            <a:pPr marL="0" indent="0" eaLnBrk="1" fontAlgn="auto" hangingPunct="1"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Boîte à moustache</a:t>
            </a:r>
          </a:p>
          <a:p>
            <a:pPr marL="0" indent="0" eaLnBrk="1" fontAlgn="auto" hangingPunct="1"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Graphique à barres</a:t>
            </a:r>
          </a:p>
          <a:p>
            <a:pPr marL="0" indent="0" eaLnBrk="1" fontAlgn="auto" hangingPunct="1"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Nuage de points</a:t>
            </a: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2048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818" y="2171700"/>
            <a:ext cx="4070350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" b="117"/>
          <a:stretch>
            <a:fillRect/>
          </a:stretch>
        </p:blipFill>
        <p:spPr bwMode="auto">
          <a:xfrm>
            <a:off x="5630863" y="4002088"/>
            <a:ext cx="3262312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925" y="4002088"/>
            <a:ext cx="2357438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b="1" dirty="0"/>
              <a:t>LES PRINCIPES FONDAMENTAUX DE LA CONCEPTION ANALYTIQUE</a:t>
            </a:r>
            <a:endParaRPr lang="en-US" alt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dirty="0">
                <a:latin typeface="Dagny OT" panose="020B0504020201020104" pitchFamily="34" charset="0"/>
              </a:rPr>
              <a:t>Le </a:t>
            </a:r>
            <a:r>
              <a:rPr lang="fr-FR" b="1" dirty="0">
                <a:latin typeface="Dagny OT" panose="020B0504020201020104" pitchFamily="34" charset="0"/>
              </a:rPr>
              <a:t>raisonnement</a:t>
            </a:r>
            <a:r>
              <a:rPr lang="fr-FR" dirty="0">
                <a:latin typeface="Dagny OT" panose="020B0504020201020104" pitchFamily="34" charset="0"/>
              </a:rPr>
              <a:t> et la </a:t>
            </a:r>
            <a:r>
              <a:rPr lang="fr-FR" b="1" dirty="0">
                <a:latin typeface="Dagny OT" panose="020B0504020201020104" pitchFamily="34" charset="0"/>
              </a:rPr>
              <a:t>communication</a:t>
            </a:r>
            <a:r>
              <a:rPr lang="fr-FR" dirty="0">
                <a:latin typeface="Dagny OT" panose="020B0504020201020104" pitchFamily="34" charset="0"/>
              </a:rPr>
              <a:t> de nos pensées sont intimement liés à notre vie dans un univers </a:t>
            </a:r>
            <a:r>
              <a:rPr lang="fr-FR" dirty="0" err="1">
                <a:latin typeface="Dagny OT" panose="020B0504020201020104" pitchFamily="34" charset="0"/>
              </a:rPr>
              <a:t>multivariable</a:t>
            </a:r>
            <a:r>
              <a:rPr lang="fr-FR" dirty="0">
                <a:latin typeface="Dagny OT" panose="020B0504020201020104" pitchFamily="34" charset="0"/>
              </a:rPr>
              <a:t>, causal et dynamique.</a:t>
            </a: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endParaRPr lang="fr-FR" sz="500" b="1" dirty="0">
              <a:latin typeface="Dagny OT" panose="020B0504020201020104" pitchFamily="34" charset="0"/>
            </a:endParaRP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b="1" dirty="0">
                <a:latin typeface="Dagny OT" panose="020B0504020201020104" pitchFamily="34" charset="0"/>
              </a:rPr>
              <a:t>Symétrie </a:t>
            </a:r>
            <a:r>
              <a:rPr lang="fr-FR" dirty="0">
                <a:latin typeface="Dagny OT" panose="020B0504020201020104" pitchFamily="34" charset="0"/>
              </a:rPr>
              <a:t>des présentations visuelles des preuves : les consommateurs devraient rechercher exactement ce que les producteurs devraient fournir, par exemple :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comparaisons significatives 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réseaux de causalité et structure sous-jacente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liens multivariés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données intégrées et pertinentes 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documentation honnête 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accent mis sur le contenu</a:t>
            </a:r>
            <a:endParaRPr lang="en-US" i="0" dirty="0">
              <a:latin typeface="Dagny OT" panose="020B05040202010201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3214" y="7938"/>
            <a:ext cx="11398786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[E. Tufte,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Beautiful Evidence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22533" name="Rectangle 3"/>
          <p:cNvSpPr>
            <a:spLocks noChangeArrowheads="1"/>
          </p:cNvSpPr>
          <p:nvPr/>
        </p:nvSpPr>
        <p:spPr bwMode="auto">
          <a:xfrm>
            <a:off x="8491538" y="5176838"/>
            <a:ext cx="3590925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fr-FR" altLang="en-US" b="1" dirty="0">
                <a:latin typeface="Dagny OT"/>
              </a:rPr>
              <a:t>Le message est-il bien compris ? Le message est-il transmis ? </a:t>
            </a:r>
            <a:endParaRPr lang="en-US" altLang="en-US" sz="300" dirty="0">
              <a:latin typeface="Dagny O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D16B-4202-664A-8760-E7C09A7B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b="1" dirty="0"/>
              <a:t>UN MOT SUR L'ACCESSIBILITÉ</a:t>
            </a:r>
            <a:endParaRPr lang="en-US" alt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764713" cy="3581400"/>
          </a:xfrm>
        </p:spPr>
        <p:txBody>
          <a:bodyPr rtlCol="0">
            <a:normAutofit fontScale="92500"/>
          </a:bodyPr>
          <a:lstStyle/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Les graphiques ne peuvent généralement pas être traduits en braille. Décrire les caractéristiques et les structures émergentes d'une visualisation est une solution possible... </a:t>
            </a:r>
            <a:r>
              <a:rPr lang="fr-FR" b="1" dirty="0">
                <a:latin typeface="Dagny OT" panose="020B0504020201020104" pitchFamily="34" charset="77"/>
              </a:rPr>
              <a:t>si on peut les repérer</a:t>
            </a:r>
            <a:r>
              <a:rPr lang="fr-FR" dirty="0">
                <a:latin typeface="Dagny OT" panose="020B0504020201020104" pitchFamily="34" charset="77"/>
              </a:rPr>
              <a:t>.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endParaRPr lang="fr-FR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Les analystes doivent produire des visualisations claires et significatives, mais ils doivent également les décrire, ainsi que leurs caractéristiques, de manière à ce que tout le monde puisse « voir » les informations. Pour cela, il faut que les analystes aient « vu » toutes les informations, ce qui n'est pas toujours possible. 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r>
              <a:rPr lang="fr-FR" b="1" dirty="0">
                <a:latin typeface="Dagny OT" panose="020B0504020201020104" pitchFamily="34" charset="77"/>
              </a:rPr>
              <a:t>Conditions : </a:t>
            </a:r>
            <a:r>
              <a:rPr lang="fr-FR" dirty="0">
                <a:latin typeface="Dagny OT" panose="020B0504020201020104" pitchFamily="34" charset="77"/>
              </a:rPr>
              <a:t>daltonisme, basse vision, handicap moteur, handicap cognitif, TDAH, etc.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r>
              <a:rPr lang="fr-FR" b="1" dirty="0">
                <a:latin typeface="Dagny OT" panose="020B0504020201020104" pitchFamily="34" charset="77"/>
              </a:rPr>
              <a:t>Meilleures pratiques : </a:t>
            </a:r>
            <a:r>
              <a:rPr lang="fr-FR" dirty="0">
                <a:latin typeface="Dagny OT" panose="020B0504020201020104" pitchFamily="34" charset="77"/>
              </a:rPr>
              <a:t>texte/éléments à fort contraste, zoom/agrandissement, navigation au clavier, conception assistée, résumés courts, fonction défaire/refaire, etc. [F. </a:t>
            </a:r>
            <a:r>
              <a:rPr lang="fr-FR" dirty="0" err="1">
                <a:latin typeface="Dagny OT" panose="020B0504020201020104" pitchFamily="34" charset="77"/>
              </a:rPr>
              <a:t>Elavsky</a:t>
            </a:r>
            <a:r>
              <a:rPr lang="fr-FR" dirty="0">
                <a:latin typeface="Dagny OT" panose="020B0504020201020104" pitchFamily="34" charset="77"/>
              </a:rPr>
              <a:t>]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10025063" y="0"/>
            <a:ext cx="21669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 sz="1400">
                <a:latin typeface="Dagny OT"/>
                <a:ea typeface="Helvetica Light"/>
                <a:cs typeface="Helvetica Light"/>
              </a:rPr>
              <a:t>[</a:t>
            </a:r>
            <a:r>
              <a:rPr lang="en-US" altLang="en-US" sz="1400">
                <a:latin typeface="Dagny OT"/>
                <a:ea typeface="Helvetica Light"/>
                <a:cs typeface="Helvetica Light"/>
                <a:hlinkClick r:id="rId2"/>
              </a:rPr>
              <a:t>http://dataphys.org/list/</a:t>
            </a:r>
            <a:r>
              <a:rPr lang="en-US" altLang="en-US" sz="1400">
                <a:latin typeface="Dagny OT"/>
                <a:ea typeface="Helvetica Light"/>
                <a:cs typeface="Helvetica Light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4BCA25-468E-467E-9491-125F01AE743F}">
  <ds:schemaRefs>
    <ds:schemaRef ds:uri="http://purl.org/dc/terms/"/>
    <ds:schemaRef ds:uri="http://schemas.openxmlformats.org/package/2006/metadata/core-properties"/>
    <ds:schemaRef ds:uri="http://purl.org/dc/dcmitype/"/>
    <ds:schemaRef ds:uri="48e51f69-d585-4695-9488-9f1e0dda245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15698</TotalTime>
  <Words>1158</Words>
  <Application>Microsoft Macintosh PowerPoint</Application>
  <PresentationFormat>Widescreen</PresentationFormat>
  <Paragraphs>189</Paragraphs>
  <Slides>20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Avenir Next</vt:lpstr>
      <vt:lpstr>Calibri</vt:lpstr>
      <vt:lpstr>Dagny OT</vt:lpstr>
      <vt:lpstr>Franklin Gothic Book</vt:lpstr>
      <vt:lpstr>Wingdings</vt:lpstr>
      <vt:lpstr>Crop</vt:lpstr>
      <vt:lpstr>Office Theme</vt:lpstr>
      <vt:lpstr>Chart</vt:lpstr>
      <vt:lpstr>Introduction à l'analyse des données</vt:lpstr>
      <vt:lpstr>LES PRINCIPES DE LA VISUALISATION DES DONNÉES</vt:lpstr>
      <vt:lpstr>Le « flux de travail » de la science des données</vt:lpstr>
      <vt:lpstr>PowerPoint Presentation</vt:lpstr>
      <vt:lpstr>REPRÉSENTER LES OBSERVATIONS</vt:lpstr>
      <vt:lpstr>PowerPoint Presentation</vt:lpstr>
      <vt:lpstr>VISUALISATIONS STANDARD</vt:lpstr>
      <vt:lpstr>LES PRINCIPES FONDAMENTAUX DE LA CONCEPTION ANALYTIQUE</vt:lpstr>
      <vt:lpstr>UN MOT SUR L'ACCESSIBILITÉ</vt:lpstr>
      <vt:lpstr>PowerPoint Presentation</vt:lpstr>
      <vt:lpstr>TYPES DE GRAPHIQUES</vt:lpstr>
      <vt:lpstr>GRAPHIQUES À ÉVITER</vt:lpstr>
      <vt:lpstr>POINTS À RETENIR</vt:lpstr>
      <vt:lpstr>ATTRIBUTS PRÉ-ATTENTIFS</vt:lpstr>
      <vt:lpstr>DÉSENCOMBREMENT</vt:lpstr>
      <vt:lpstr>DÉSENCOMBREMENT</vt:lpstr>
      <vt:lpstr>DÉSENCOMBREMENT</vt:lpstr>
      <vt:lpstr>TAILLES DES GRAPHIQUES</vt:lpstr>
      <vt:lpstr>PALETTES DE COULEURS</vt:lpstr>
      <vt:lpstr>PALETTES DE COULEURS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308</cp:revision>
  <dcterms:created xsi:type="dcterms:W3CDTF">2020-08-02T19:49:53Z</dcterms:created>
  <dcterms:modified xsi:type="dcterms:W3CDTF">2021-10-15T05:22:40Z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  <property fmtid="{D5CDD505-2E9C-101B-9397-08002B2CF9AE}" pid="3" name="eDOCS AutoSave">
    <vt:lpwstr/>
  </property>
</Properties>
</file>